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6" r:id="rId2"/>
    <p:sldId id="256" r:id="rId3"/>
    <p:sldId id="275" r:id="rId4"/>
    <p:sldId id="257" r:id="rId5"/>
    <p:sldId id="258" r:id="rId6"/>
    <p:sldId id="274" r:id="rId7"/>
    <p:sldId id="259" r:id="rId8"/>
    <p:sldId id="260" r:id="rId9"/>
    <p:sldId id="262" r:id="rId10"/>
    <p:sldId id="263" r:id="rId11"/>
    <p:sldId id="261" r:id="rId12"/>
    <p:sldId id="264" r:id="rId13"/>
    <p:sldId id="265" r:id="rId14"/>
    <p:sldId id="266" r:id="rId15"/>
    <p:sldId id="267" r:id="rId16"/>
    <p:sldId id="268" r:id="rId17"/>
    <p:sldId id="269" r:id="rId18"/>
    <p:sldId id="270" r:id="rId19"/>
    <p:sldId id="271" r:id="rId20"/>
    <p:sldId id="272" r:id="rId21"/>
    <p:sldId id="273" r:id="rId22"/>
  </p:sldIdLst>
  <p:sldSz cx="11269663" cy="7632700"/>
  <p:notesSz cx="6858000" cy="9144000"/>
  <p:defaultTextStyle>
    <a:defPPr>
      <a:defRPr lang="ar-SA"/>
    </a:defPPr>
    <a:lvl1pPr marL="0" algn="r" defTabSz="1080089" rtl="1" eaLnBrk="1" latinLnBrk="0" hangingPunct="1">
      <a:defRPr sz="2100" kern="1200">
        <a:solidFill>
          <a:schemeClr val="tx1"/>
        </a:solidFill>
        <a:latin typeface="+mn-lt"/>
        <a:ea typeface="+mn-ea"/>
        <a:cs typeface="+mn-cs"/>
      </a:defRPr>
    </a:lvl1pPr>
    <a:lvl2pPr marL="540045" algn="r" defTabSz="1080089" rtl="1" eaLnBrk="1" latinLnBrk="0" hangingPunct="1">
      <a:defRPr sz="2100" kern="1200">
        <a:solidFill>
          <a:schemeClr val="tx1"/>
        </a:solidFill>
        <a:latin typeface="+mn-lt"/>
        <a:ea typeface="+mn-ea"/>
        <a:cs typeface="+mn-cs"/>
      </a:defRPr>
    </a:lvl2pPr>
    <a:lvl3pPr marL="1080089" algn="r" defTabSz="1080089" rtl="1" eaLnBrk="1" latinLnBrk="0" hangingPunct="1">
      <a:defRPr sz="2100" kern="1200">
        <a:solidFill>
          <a:schemeClr val="tx1"/>
        </a:solidFill>
        <a:latin typeface="+mn-lt"/>
        <a:ea typeface="+mn-ea"/>
        <a:cs typeface="+mn-cs"/>
      </a:defRPr>
    </a:lvl3pPr>
    <a:lvl4pPr marL="1620134" algn="r" defTabSz="1080089" rtl="1" eaLnBrk="1" latinLnBrk="0" hangingPunct="1">
      <a:defRPr sz="2100" kern="1200">
        <a:solidFill>
          <a:schemeClr val="tx1"/>
        </a:solidFill>
        <a:latin typeface="+mn-lt"/>
        <a:ea typeface="+mn-ea"/>
        <a:cs typeface="+mn-cs"/>
      </a:defRPr>
    </a:lvl4pPr>
    <a:lvl5pPr marL="2160179" algn="r" defTabSz="1080089" rtl="1" eaLnBrk="1" latinLnBrk="0" hangingPunct="1">
      <a:defRPr sz="2100" kern="1200">
        <a:solidFill>
          <a:schemeClr val="tx1"/>
        </a:solidFill>
        <a:latin typeface="+mn-lt"/>
        <a:ea typeface="+mn-ea"/>
        <a:cs typeface="+mn-cs"/>
      </a:defRPr>
    </a:lvl5pPr>
    <a:lvl6pPr marL="2700223" algn="r" defTabSz="1080089" rtl="1" eaLnBrk="1" latinLnBrk="0" hangingPunct="1">
      <a:defRPr sz="2100" kern="1200">
        <a:solidFill>
          <a:schemeClr val="tx1"/>
        </a:solidFill>
        <a:latin typeface="+mn-lt"/>
        <a:ea typeface="+mn-ea"/>
        <a:cs typeface="+mn-cs"/>
      </a:defRPr>
    </a:lvl6pPr>
    <a:lvl7pPr marL="3240268" algn="r" defTabSz="1080089" rtl="1" eaLnBrk="1" latinLnBrk="0" hangingPunct="1">
      <a:defRPr sz="2100" kern="1200">
        <a:solidFill>
          <a:schemeClr val="tx1"/>
        </a:solidFill>
        <a:latin typeface="+mn-lt"/>
        <a:ea typeface="+mn-ea"/>
        <a:cs typeface="+mn-cs"/>
      </a:defRPr>
    </a:lvl7pPr>
    <a:lvl8pPr marL="3780312" algn="r" defTabSz="1080089" rtl="1" eaLnBrk="1" latinLnBrk="0" hangingPunct="1">
      <a:defRPr sz="2100" kern="1200">
        <a:solidFill>
          <a:schemeClr val="tx1"/>
        </a:solidFill>
        <a:latin typeface="+mn-lt"/>
        <a:ea typeface="+mn-ea"/>
        <a:cs typeface="+mn-cs"/>
      </a:defRPr>
    </a:lvl8pPr>
    <a:lvl9pPr marL="4320357" algn="r" defTabSz="1080089" rtl="1"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3" d="100"/>
          <a:sy n="43" d="100"/>
        </p:scale>
        <p:origin x="-1142" y="-72"/>
      </p:cViewPr>
      <p:guideLst>
        <p:guide orient="horz" pos="2404"/>
        <p:guide pos="355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845225" y="2371085"/>
            <a:ext cx="9579214" cy="1636083"/>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690450" y="4325197"/>
            <a:ext cx="7888764" cy="1950579"/>
          </a:xfrm>
        </p:spPr>
        <p:txBody>
          <a:bodyPr/>
          <a:lstStyle>
            <a:lvl1pPr marL="0" indent="0" algn="ctr">
              <a:buNone/>
              <a:defRPr>
                <a:solidFill>
                  <a:schemeClr val="tx1">
                    <a:tint val="75000"/>
                  </a:schemeClr>
                </a:solidFill>
              </a:defRPr>
            </a:lvl1pPr>
            <a:lvl2pPr marL="540045" indent="0" algn="ctr">
              <a:buNone/>
              <a:defRPr>
                <a:solidFill>
                  <a:schemeClr val="tx1">
                    <a:tint val="75000"/>
                  </a:schemeClr>
                </a:solidFill>
              </a:defRPr>
            </a:lvl2pPr>
            <a:lvl3pPr marL="1080089" indent="0" algn="ctr">
              <a:buNone/>
              <a:defRPr>
                <a:solidFill>
                  <a:schemeClr val="tx1">
                    <a:tint val="75000"/>
                  </a:schemeClr>
                </a:solidFill>
              </a:defRPr>
            </a:lvl3pPr>
            <a:lvl4pPr marL="1620134" indent="0" algn="ctr">
              <a:buNone/>
              <a:defRPr>
                <a:solidFill>
                  <a:schemeClr val="tx1">
                    <a:tint val="75000"/>
                  </a:schemeClr>
                </a:solidFill>
              </a:defRPr>
            </a:lvl4pPr>
            <a:lvl5pPr marL="2160179" indent="0" algn="ctr">
              <a:buNone/>
              <a:defRPr>
                <a:solidFill>
                  <a:schemeClr val="tx1">
                    <a:tint val="75000"/>
                  </a:schemeClr>
                </a:solidFill>
              </a:defRPr>
            </a:lvl5pPr>
            <a:lvl6pPr marL="2700223" indent="0" algn="ctr">
              <a:buNone/>
              <a:defRPr>
                <a:solidFill>
                  <a:schemeClr val="tx1">
                    <a:tint val="75000"/>
                  </a:schemeClr>
                </a:solidFill>
              </a:defRPr>
            </a:lvl6pPr>
            <a:lvl7pPr marL="3240268" indent="0" algn="ctr">
              <a:buNone/>
              <a:defRPr>
                <a:solidFill>
                  <a:schemeClr val="tx1">
                    <a:tint val="75000"/>
                  </a:schemeClr>
                </a:solidFill>
              </a:defRPr>
            </a:lvl7pPr>
            <a:lvl8pPr marL="3780312" indent="0" algn="ctr">
              <a:buNone/>
              <a:defRPr>
                <a:solidFill>
                  <a:schemeClr val="tx1">
                    <a:tint val="75000"/>
                  </a:schemeClr>
                </a:solidFill>
              </a:defRPr>
            </a:lvl8pPr>
            <a:lvl9pPr marL="4320357"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170506" y="305662"/>
            <a:ext cx="2535674" cy="6512531"/>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563483" y="305662"/>
            <a:ext cx="7419195" cy="651253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90226" y="4904717"/>
            <a:ext cx="9579214" cy="1515939"/>
          </a:xfrm>
        </p:spPr>
        <p:txBody>
          <a:bodyPr anchor="t"/>
          <a:lstStyle>
            <a:lvl1pPr algn="r">
              <a:defRPr sz="47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90226" y="3235064"/>
            <a:ext cx="9579214" cy="1669653"/>
          </a:xfrm>
        </p:spPr>
        <p:txBody>
          <a:bodyPr anchor="b"/>
          <a:lstStyle>
            <a:lvl1pPr marL="0" indent="0">
              <a:buNone/>
              <a:defRPr sz="2400">
                <a:solidFill>
                  <a:schemeClr val="tx1">
                    <a:tint val="75000"/>
                  </a:schemeClr>
                </a:solidFill>
              </a:defRPr>
            </a:lvl1pPr>
            <a:lvl2pPr marL="540045" indent="0">
              <a:buNone/>
              <a:defRPr sz="2100">
                <a:solidFill>
                  <a:schemeClr val="tx1">
                    <a:tint val="75000"/>
                  </a:schemeClr>
                </a:solidFill>
              </a:defRPr>
            </a:lvl2pPr>
            <a:lvl3pPr marL="1080089" indent="0">
              <a:buNone/>
              <a:defRPr sz="1900">
                <a:solidFill>
                  <a:schemeClr val="tx1">
                    <a:tint val="75000"/>
                  </a:schemeClr>
                </a:solidFill>
              </a:defRPr>
            </a:lvl3pPr>
            <a:lvl4pPr marL="1620134" indent="0">
              <a:buNone/>
              <a:defRPr sz="1700">
                <a:solidFill>
                  <a:schemeClr val="tx1">
                    <a:tint val="75000"/>
                  </a:schemeClr>
                </a:solidFill>
              </a:defRPr>
            </a:lvl4pPr>
            <a:lvl5pPr marL="2160179" indent="0">
              <a:buNone/>
              <a:defRPr sz="1700">
                <a:solidFill>
                  <a:schemeClr val="tx1">
                    <a:tint val="75000"/>
                  </a:schemeClr>
                </a:solidFill>
              </a:defRPr>
            </a:lvl5pPr>
            <a:lvl6pPr marL="2700223" indent="0">
              <a:buNone/>
              <a:defRPr sz="1700">
                <a:solidFill>
                  <a:schemeClr val="tx1">
                    <a:tint val="75000"/>
                  </a:schemeClr>
                </a:solidFill>
              </a:defRPr>
            </a:lvl6pPr>
            <a:lvl7pPr marL="3240268" indent="0">
              <a:buNone/>
              <a:defRPr sz="1700">
                <a:solidFill>
                  <a:schemeClr val="tx1">
                    <a:tint val="75000"/>
                  </a:schemeClr>
                </a:solidFill>
              </a:defRPr>
            </a:lvl7pPr>
            <a:lvl8pPr marL="3780312" indent="0">
              <a:buNone/>
              <a:defRPr sz="1700">
                <a:solidFill>
                  <a:schemeClr val="tx1">
                    <a:tint val="75000"/>
                  </a:schemeClr>
                </a:solidFill>
              </a:defRPr>
            </a:lvl8pPr>
            <a:lvl9pPr marL="4320357" indent="0">
              <a:buNone/>
              <a:defRPr sz="17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563483" y="1780964"/>
            <a:ext cx="4977434" cy="5037229"/>
          </a:xfrm>
        </p:spPr>
        <p:txBody>
          <a:bodyPr/>
          <a:lstStyle>
            <a:lvl1pPr>
              <a:defRPr sz="33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5728746" y="1780964"/>
            <a:ext cx="4977434" cy="5037229"/>
          </a:xfrm>
        </p:spPr>
        <p:txBody>
          <a:bodyPr/>
          <a:lstStyle>
            <a:lvl1pPr>
              <a:defRPr sz="33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563483" y="1708524"/>
            <a:ext cx="4979392" cy="712031"/>
          </a:xfrm>
        </p:spPr>
        <p:txBody>
          <a:bodyPr anchor="b"/>
          <a:lstStyle>
            <a:lvl1pPr marL="0" indent="0">
              <a:buNone/>
              <a:defRPr sz="2800" b="1"/>
            </a:lvl1pPr>
            <a:lvl2pPr marL="540045" indent="0">
              <a:buNone/>
              <a:defRPr sz="2400" b="1"/>
            </a:lvl2pPr>
            <a:lvl3pPr marL="1080089" indent="0">
              <a:buNone/>
              <a:defRPr sz="2100" b="1"/>
            </a:lvl3pPr>
            <a:lvl4pPr marL="1620134" indent="0">
              <a:buNone/>
              <a:defRPr sz="1900" b="1"/>
            </a:lvl4pPr>
            <a:lvl5pPr marL="2160179" indent="0">
              <a:buNone/>
              <a:defRPr sz="1900" b="1"/>
            </a:lvl5pPr>
            <a:lvl6pPr marL="2700223" indent="0">
              <a:buNone/>
              <a:defRPr sz="1900" b="1"/>
            </a:lvl6pPr>
            <a:lvl7pPr marL="3240268" indent="0">
              <a:buNone/>
              <a:defRPr sz="1900" b="1"/>
            </a:lvl7pPr>
            <a:lvl8pPr marL="3780312" indent="0">
              <a:buNone/>
              <a:defRPr sz="1900" b="1"/>
            </a:lvl8pPr>
            <a:lvl9pPr marL="4320357" indent="0">
              <a:buNone/>
              <a:defRPr sz="19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563483" y="2420555"/>
            <a:ext cx="4979392" cy="4397637"/>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5724833" y="1708524"/>
            <a:ext cx="4981348" cy="712031"/>
          </a:xfrm>
        </p:spPr>
        <p:txBody>
          <a:bodyPr anchor="b"/>
          <a:lstStyle>
            <a:lvl1pPr marL="0" indent="0">
              <a:buNone/>
              <a:defRPr sz="2800" b="1"/>
            </a:lvl1pPr>
            <a:lvl2pPr marL="540045" indent="0">
              <a:buNone/>
              <a:defRPr sz="2400" b="1"/>
            </a:lvl2pPr>
            <a:lvl3pPr marL="1080089" indent="0">
              <a:buNone/>
              <a:defRPr sz="2100" b="1"/>
            </a:lvl3pPr>
            <a:lvl4pPr marL="1620134" indent="0">
              <a:buNone/>
              <a:defRPr sz="1900" b="1"/>
            </a:lvl4pPr>
            <a:lvl5pPr marL="2160179" indent="0">
              <a:buNone/>
              <a:defRPr sz="1900" b="1"/>
            </a:lvl5pPr>
            <a:lvl6pPr marL="2700223" indent="0">
              <a:buNone/>
              <a:defRPr sz="1900" b="1"/>
            </a:lvl6pPr>
            <a:lvl7pPr marL="3240268" indent="0">
              <a:buNone/>
              <a:defRPr sz="1900" b="1"/>
            </a:lvl7pPr>
            <a:lvl8pPr marL="3780312" indent="0">
              <a:buNone/>
              <a:defRPr sz="1900" b="1"/>
            </a:lvl8pPr>
            <a:lvl9pPr marL="4320357" indent="0">
              <a:buNone/>
              <a:defRPr sz="19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5724833" y="2420555"/>
            <a:ext cx="4981348" cy="4397637"/>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18/03/1440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18/03/1440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18/03/1440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63484" y="303894"/>
            <a:ext cx="3707641" cy="1293319"/>
          </a:xfrm>
        </p:spPr>
        <p:txBody>
          <a:bodyPr anchor="b"/>
          <a:lstStyle>
            <a:lvl1pPr algn="r">
              <a:defRPr sz="24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4406125" y="303895"/>
            <a:ext cx="6300055" cy="6514298"/>
          </a:xfrm>
        </p:spPr>
        <p:txBody>
          <a:bodyPr/>
          <a:lstStyle>
            <a:lvl1pPr>
              <a:defRPr sz="3800"/>
            </a:lvl1pPr>
            <a:lvl2pPr>
              <a:defRPr sz="3300"/>
            </a:lvl2pPr>
            <a:lvl3pPr>
              <a:defRPr sz="2800"/>
            </a:lvl3pPr>
            <a:lvl4pPr>
              <a:defRPr sz="2400"/>
            </a:lvl4pPr>
            <a:lvl5pPr>
              <a:defRPr sz="2400"/>
            </a:lvl5pPr>
            <a:lvl6pPr>
              <a:defRPr sz="2400"/>
            </a:lvl6pPr>
            <a:lvl7pPr>
              <a:defRPr sz="2400"/>
            </a:lvl7pPr>
            <a:lvl8pPr>
              <a:defRPr sz="2400"/>
            </a:lvl8pPr>
            <a:lvl9pPr>
              <a:defRPr sz="2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563484" y="1597214"/>
            <a:ext cx="3707641" cy="5220979"/>
          </a:xfrm>
        </p:spPr>
        <p:txBody>
          <a:bodyPr/>
          <a:lstStyle>
            <a:lvl1pPr marL="0" indent="0">
              <a:buNone/>
              <a:defRPr sz="1700"/>
            </a:lvl1pPr>
            <a:lvl2pPr marL="540045" indent="0">
              <a:buNone/>
              <a:defRPr sz="1400"/>
            </a:lvl2pPr>
            <a:lvl3pPr marL="1080089" indent="0">
              <a:buNone/>
              <a:defRPr sz="1200"/>
            </a:lvl3pPr>
            <a:lvl4pPr marL="1620134" indent="0">
              <a:buNone/>
              <a:defRPr sz="1100"/>
            </a:lvl4pPr>
            <a:lvl5pPr marL="2160179" indent="0">
              <a:buNone/>
              <a:defRPr sz="1100"/>
            </a:lvl5pPr>
            <a:lvl6pPr marL="2700223" indent="0">
              <a:buNone/>
              <a:defRPr sz="1100"/>
            </a:lvl6pPr>
            <a:lvl7pPr marL="3240268" indent="0">
              <a:buNone/>
              <a:defRPr sz="1100"/>
            </a:lvl7pPr>
            <a:lvl8pPr marL="3780312" indent="0">
              <a:buNone/>
              <a:defRPr sz="1100"/>
            </a:lvl8pPr>
            <a:lvl9pPr marL="4320357" indent="0">
              <a:buNone/>
              <a:defRPr sz="11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208933" y="5342890"/>
            <a:ext cx="6761798" cy="630758"/>
          </a:xfrm>
        </p:spPr>
        <p:txBody>
          <a:bodyPr anchor="b"/>
          <a:lstStyle>
            <a:lvl1pPr algn="r">
              <a:defRPr sz="24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2208933" y="681996"/>
            <a:ext cx="6761798" cy="4579620"/>
          </a:xfrm>
        </p:spPr>
        <p:txBody>
          <a:bodyPr/>
          <a:lstStyle>
            <a:lvl1pPr marL="0" indent="0">
              <a:buNone/>
              <a:defRPr sz="3800"/>
            </a:lvl1pPr>
            <a:lvl2pPr marL="540045" indent="0">
              <a:buNone/>
              <a:defRPr sz="3300"/>
            </a:lvl2pPr>
            <a:lvl3pPr marL="1080089" indent="0">
              <a:buNone/>
              <a:defRPr sz="2800"/>
            </a:lvl3pPr>
            <a:lvl4pPr marL="1620134" indent="0">
              <a:buNone/>
              <a:defRPr sz="2400"/>
            </a:lvl4pPr>
            <a:lvl5pPr marL="2160179" indent="0">
              <a:buNone/>
              <a:defRPr sz="2400"/>
            </a:lvl5pPr>
            <a:lvl6pPr marL="2700223" indent="0">
              <a:buNone/>
              <a:defRPr sz="2400"/>
            </a:lvl6pPr>
            <a:lvl7pPr marL="3240268" indent="0">
              <a:buNone/>
              <a:defRPr sz="2400"/>
            </a:lvl7pPr>
            <a:lvl8pPr marL="3780312" indent="0">
              <a:buNone/>
              <a:defRPr sz="2400"/>
            </a:lvl8pPr>
            <a:lvl9pPr marL="4320357" indent="0">
              <a:buNone/>
              <a:defRPr sz="2400"/>
            </a:lvl9pPr>
          </a:lstStyle>
          <a:p>
            <a:endParaRPr lang="ar-SA"/>
          </a:p>
        </p:txBody>
      </p:sp>
      <p:sp>
        <p:nvSpPr>
          <p:cNvPr id="4" name="عنصر نائب للنص 3"/>
          <p:cNvSpPr>
            <a:spLocks noGrp="1"/>
          </p:cNvSpPr>
          <p:nvPr>
            <p:ph type="body" sz="half" idx="2"/>
          </p:nvPr>
        </p:nvSpPr>
        <p:spPr>
          <a:xfrm>
            <a:off x="2208933" y="5973648"/>
            <a:ext cx="6761798" cy="895782"/>
          </a:xfrm>
        </p:spPr>
        <p:txBody>
          <a:bodyPr/>
          <a:lstStyle>
            <a:lvl1pPr marL="0" indent="0">
              <a:buNone/>
              <a:defRPr sz="1700"/>
            </a:lvl1pPr>
            <a:lvl2pPr marL="540045" indent="0">
              <a:buNone/>
              <a:defRPr sz="1400"/>
            </a:lvl2pPr>
            <a:lvl3pPr marL="1080089" indent="0">
              <a:buNone/>
              <a:defRPr sz="1200"/>
            </a:lvl3pPr>
            <a:lvl4pPr marL="1620134" indent="0">
              <a:buNone/>
              <a:defRPr sz="1100"/>
            </a:lvl4pPr>
            <a:lvl5pPr marL="2160179" indent="0">
              <a:buNone/>
              <a:defRPr sz="1100"/>
            </a:lvl5pPr>
            <a:lvl6pPr marL="2700223" indent="0">
              <a:buNone/>
              <a:defRPr sz="1100"/>
            </a:lvl6pPr>
            <a:lvl7pPr marL="3240268" indent="0">
              <a:buNone/>
              <a:defRPr sz="1100"/>
            </a:lvl7pPr>
            <a:lvl8pPr marL="3780312" indent="0">
              <a:buNone/>
              <a:defRPr sz="1100"/>
            </a:lvl8pPr>
            <a:lvl9pPr marL="4320357" indent="0">
              <a:buNone/>
              <a:defRPr sz="11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563483" y="305662"/>
            <a:ext cx="10142697" cy="1272117"/>
          </a:xfrm>
          <a:prstGeom prst="rect">
            <a:avLst/>
          </a:prstGeom>
        </p:spPr>
        <p:txBody>
          <a:bodyPr vert="horz" lIns="108009" tIns="54004" rIns="108009" bIns="54004"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563483" y="1780964"/>
            <a:ext cx="10142697" cy="5037229"/>
          </a:xfrm>
          <a:prstGeom prst="rect">
            <a:avLst/>
          </a:prstGeom>
        </p:spPr>
        <p:txBody>
          <a:bodyPr vert="horz" lIns="108009" tIns="54004" rIns="108009" bIns="54004"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076592" y="7074382"/>
            <a:ext cx="2629588" cy="406371"/>
          </a:xfrm>
          <a:prstGeom prst="rect">
            <a:avLst/>
          </a:prstGeom>
        </p:spPr>
        <p:txBody>
          <a:bodyPr vert="horz" lIns="108009" tIns="54004" rIns="108009" bIns="54004" rtlCol="1" anchor="ctr"/>
          <a:lstStyle>
            <a:lvl1pPr algn="r">
              <a:defRPr sz="1400">
                <a:solidFill>
                  <a:schemeClr val="tx1">
                    <a:tint val="75000"/>
                  </a:schemeClr>
                </a:solidFill>
              </a:defRPr>
            </a:lvl1pPr>
          </a:lstStyle>
          <a:p>
            <a:fld id="{1B8ABB09-4A1D-463E-8065-109CC2B7EFAA}" type="datetimeFigureOut">
              <a:rPr lang="ar-SA" smtClean="0"/>
              <a:t>18/03/1440</a:t>
            </a:fld>
            <a:endParaRPr lang="ar-SA"/>
          </a:p>
        </p:txBody>
      </p:sp>
      <p:sp>
        <p:nvSpPr>
          <p:cNvPr id="5" name="عنصر نائب للتذييل 4"/>
          <p:cNvSpPr>
            <a:spLocks noGrp="1"/>
          </p:cNvSpPr>
          <p:nvPr>
            <p:ph type="ftr" sz="quarter" idx="3"/>
          </p:nvPr>
        </p:nvSpPr>
        <p:spPr>
          <a:xfrm>
            <a:off x="3850468" y="7074382"/>
            <a:ext cx="3568727" cy="406371"/>
          </a:xfrm>
          <a:prstGeom prst="rect">
            <a:avLst/>
          </a:prstGeom>
        </p:spPr>
        <p:txBody>
          <a:bodyPr vert="horz" lIns="108009" tIns="54004" rIns="108009" bIns="54004" rtlCol="1" anchor="ctr"/>
          <a:lstStyle>
            <a:lvl1pPr algn="ctr">
              <a:defRPr sz="14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563483" y="7074382"/>
            <a:ext cx="2629588" cy="406371"/>
          </a:xfrm>
          <a:prstGeom prst="rect">
            <a:avLst/>
          </a:prstGeom>
        </p:spPr>
        <p:txBody>
          <a:bodyPr vert="horz" lIns="108009" tIns="54004" rIns="108009" bIns="54004" rtlCol="1" anchor="ctr"/>
          <a:lstStyle>
            <a:lvl1pPr algn="l">
              <a:defRPr sz="14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80089" rtl="1" eaLnBrk="1" latinLnBrk="0" hangingPunct="1">
        <a:spcBef>
          <a:spcPct val="0"/>
        </a:spcBef>
        <a:buNone/>
        <a:defRPr sz="5200" kern="1200">
          <a:solidFill>
            <a:schemeClr val="tx1"/>
          </a:solidFill>
          <a:latin typeface="+mj-lt"/>
          <a:ea typeface="+mj-ea"/>
          <a:cs typeface="+mj-cs"/>
        </a:defRPr>
      </a:lvl1pPr>
    </p:titleStyle>
    <p:bodyStyle>
      <a:lvl1pPr marL="405033" indent="-405033" algn="r" defTabSz="1080089" rtl="1" eaLnBrk="1" latinLnBrk="0" hangingPunct="1">
        <a:spcBef>
          <a:spcPct val="20000"/>
        </a:spcBef>
        <a:buFont typeface="Arial" pitchFamily="34" charset="0"/>
        <a:buChar char="•"/>
        <a:defRPr sz="3800" kern="1200">
          <a:solidFill>
            <a:schemeClr val="tx1"/>
          </a:solidFill>
          <a:latin typeface="+mn-lt"/>
          <a:ea typeface="+mn-ea"/>
          <a:cs typeface="+mn-cs"/>
        </a:defRPr>
      </a:lvl1pPr>
      <a:lvl2pPr marL="877573" indent="-337528" algn="r" defTabSz="1080089" rtl="1" eaLnBrk="1" latinLnBrk="0" hangingPunct="1">
        <a:spcBef>
          <a:spcPct val="20000"/>
        </a:spcBef>
        <a:buFont typeface="Arial" pitchFamily="34" charset="0"/>
        <a:buChar char="–"/>
        <a:defRPr sz="3300" kern="1200">
          <a:solidFill>
            <a:schemeClr val="tx1"/>
          </a:solidFill>
          <a:latin typeface="+mn-lt"/>
          <a:ea typeface="+mn-ea"/>
          <a:cs typeface="+mn-cs"/>
        </a:defRPr>
      </a:lvl2pPr>
      <a:lvl3pPr marL="1350112" indent="-270022" algn="r" defTabSz="1080089" rtl="1" eaLnBrk="1" latinLnBrk="0" hangingPunct="1">
        <a:spcBef>
          <a:spcPct val="20000"/>
        </a:spcBef>
        <a:buFont typeface="Arial" pitchFamily="34" charset="0"/>
        <a:buChar char="•"/>
        <a:defRPr sz="2800" kern="1200">
          <a:solidFill>
            <a:schemeClr val="tx1"/>
          </a:solidFill>
          <a:latin typeface="+mn-lt"/>
          <a:ea typeface="+mn-ea"/>
          <a:cs typeface="+mn-cs"/>
        </a:defRPr>
      </a:lvl3pPr>
      <a:lvl4pPr marL="1890156" indent="-270022" algn="r" defTabSz="1080089" rtl="1" eaLnBrk="1" latinLnBrk="0" hangingPunct="1">
        <a:spcBef>
          <a:spcPct val="20000"/>
        </a:spcBef>
        <a:buFont typeface="Arial" pitchFamily="34" charset="0"/>
        <a:buChar char="–"/>
        <a:defRPr sz="2400" kern="1200">
          <a:solidFill>
            <a:schemeClr val="tx1"/>
          </a:solidFill>
          <a:latin typeface="+mn-lt"/>
          <a:ea typeface="+mn-ea"/>
          <a:cs typeface="+mn-cs"/>
        </a:defRPr>
      </a:lvl4pPr>
      <a:lvl5pPr marL="2430201" indent="-270022" algn="r" defTabSz="1080089" rtl="1" eaLnBrk="1" latinLnBrk="0" hangingPunct="1">
        <a:spcBef>
          <a:spcPct val="20000"/>
        </a:spcBef>
        <a:buFont typeface="Arial" pitchFamily="34" charset="0"/>
        <a:buChar char="»"/>
        <a:defRPr sz="2400" kern="1200">
          <a:solidFill>
            <a:schemeClr val="tx1"/>
          </a:solidFill>
          <a:latin typeface="+mn-lt"/>
          <a:ea typeface="+mn-ea"/>
          <a:cs typeface="+mn-cs"/>
        </a:defRPr>
      </a:lvl5pPr>
      <a:lvl6pPr marL="2970246" indent="-270022" algn="r" defTabSz="1080089" rtl="1" eaLnBrk="1" latinLnBrk="0" hangingPunct="1">
        <a:spcBef>
          <a:spcPct val="20000"/>
        </a:spcBef>
        <a:buFont typeface="Arial" pitchFamily="34" charset="0"/>
        <a:buChar char="•"/>
        <a:defRPr sz="2400" kern="1200">
          <a:solidFill>
            <a:schemeClr val="tx1"/>
          </a:solidFill>
          <a:latin typeface="+mn-lt"/>
          <a:ea typeface="+mn-ea"/>
          <a:cs typeface="+mn-cs"/>
        </a:defRPr>
      </a:lvl6pPr>
      <a:lvl7pPr marL="3510290" indent="-270022" algn="r" defTabSz="1080089" rtl="1" eaLnBrk="1" latinLnBrk="0" hangingPunct="1">
        <a:spcBef>
          <a:spcPct val="20000"/>
        </a:spcBef>
        <a:buFont typeface="Arial" pitchFamily="34" charset="0"/>
        <a:buChar char="•"/>
        <a:defRPr sz="2400" kern="1200">
          <a:solidFill>
            <a:schemeClr val="tx1"/>
          </a:solidFill>
          <a:latin typeface="+mn-lt"/>
          <a:ea typeface="+mn-ea"/>
          <a:cs typeface="+mn-cs"/>
        </a:defRPr>
      </a:lvl7pPr>
      <a:lvl8pPr marL="4050335" indent="-270022" algn="r" defTabSz="1080089" rtl="1" eaLnBrk="1" latinLnBrk="0" hangingPunct="1">
        <a:spcBef>
          <a:spcPct val="20000"/>
        </a:spcBef>
        <a:buFont typeface="Arial" pitchFamily="34" charset="0"/>
        <a:buChar char="•"/>
        <a:defRPr sz="2400" kern="1200">
          <a:solidFill>
            <a:schemeClr val="tx1"/>
          </a:solidFill>
          <a:latin typeface="+mn-lt"/>
          <a:ea typeface="+mn-ea"/>
          <a:cs typeface="+mn-cs"/>
        </a:defRPr>
      </a:lvl8pPr>
      <a:lvl9pPr marL="4590379" indent="-270022" algn="r" defTabSz="1080089" rtl="1"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ar-SA"/>
      </a:defPPr>
      <a:lvl1pPr marL="0" algn="r" defTabSz="1080089" rtl="1" eaLnBrk="1" latinLnBrk="0" hangingPunct="1">
        <a:defRPr sz="2100" kern="1200">
          <a:solidFill>
            <a:schemeClr val="tx1"/>
          </a:solidFill>
          <a:latin typeface="+mn-lt"/>
          <a:ea typeface="+mn-ea"/>
          <a:cs typeface="+mn-cs"/>
        </a:defRPr>
      </a:lvl1pPr>
      <a:lvl2pPr marL="540045" algn="r" defTabSz="1080089" rtl="1" eaLnBrk="1" latinLnBrk="0" hangingPunct="1">
        <a:defRPr sz="2100" kern="1200">
          <a:solidFill>
            <a:schemeClr val="tx1"/>
          </a:solidFill>
          <a:latin typeface="+mn-lt"/>
          <a:ea typeface="+mn-ea"/>
          <a:cs typeface="+mn-cs"/>
        </a:defRPr>
      </a:lvl2pPr>
      <a:lvl3pPr marL="1080089" algn="r" defTabSz="1080089" rtl="1" eaLnBrk="1" latinLnBrk="0" hangingPunct="1">
        <a:defRPr sz="2100" kern="1200">
          <a:solidFill>
            <a:schemeClr val="tx1"/>
          </a:solidFill>
          <a:latin typeface="+mn-lt"/>
          <a:ea typeface="+mn-ea"/>
          <a:cs typeface="+mn-cs"/>
        </a:defRPr>
      </a:lvl3pPr>
      <a:lvl4pPr marL="1620134" algn="r" defTabSz="1080089" rtl="1" eaLnBrk="1" latinLnBrk="0" hangingPunct="1">
        <a:defRPr sz="2100" kern="1200">
          <a:solidFill>
            <a:schemeClr val="tx1"/>
          </a:solidFill>
          <a:latin typeface="+mn-lt"/>
          <a:ea typeface="+mn-ea"/>
          <a:cs typeface="+mn-cs"/>
        </a:defRPr>
      </a:lvl4pPr>
      <a:lvl5pPr marL="2160179" algn="r" defTabSz="1080089" rtl="1" eaLnBrk="1" latinLnBrk="0" hangingPunct="1">
        <a:defRPr sz="2100" kern="1200">
          <a:solidFill>
            <a:schemeClr val="tx1"/>
          </a:solidFill>
          <a:latin typeface="+mn-lt"/>
          <a:ea typeface="+mn-ea"/>
          <a:cs typeface="+mn-cs"/>
        </a:defRPr>
      </a:lvl5pPr>
      <a:lvl6pPr marL="2700223" algn="r" defTabSz="1080089" rtl="1" eaLnBrk="1" latinLnBrk="0" hangingPunct="1">
        <a:defRPr sz="2100" kern="1200">
          <a:solidFill>
            <a:schemeClr val="tx1"/>
          </a:solidFill>
          <a:latin typeface="+mn-lt"/>
          <a:ea typeface="+mn-ea"/>
          <a:cs typeface="+mn-cs"/>
        </a:defRPr>
      </a:lvl6pPr>
      <a:lvl7pPr marL="3240268" algn="r" defTabSz="1080089" rtl="1" eaLnBrk="1" latinLnBrk="0" hangingPunct="1">
        <a:defRPr sz="2100" kern="1200">
          <a:solidFill>
            <a:schemeClr val="tx1"/>
          </a:solidFill>
          <a:latin typeface="+mn-lt"/>
          <a:ea typeface="+mn-ea"/>
          <a:cs typeface="+mn-cs"/>
        </a:defRPr>
      </a:lvl7pPr>
      <a:lvl8pPr marL="3780312" algn="r" defTabSz="1080089" rtl="1" eaLnBrk="1" latinLnBrk="0" hangingPunct="1">
        <a:defRPr sz="2100" kern="1200">
          <a:solidFill>
            <a:schemeClr val="tx1"/>
          </a:solidFill>
          <a:latin typeface="+mn-lt"/>
          <a:ea typeface="+mn-ea"/>
          <a:cs typeface="+mn-cs"/>
        </a:defRPr>
      </a:lvl8pPr>
      <a:lvl9pPr marL="4320357" algn="r" defTabSz="1080089" rtl="1"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Drugs acting on CNS</a:t>
            </a:r>
            <a:endParaRPr lang="en-US" b="1" dirty="0">
              <a:solidFill>
                <a:srgbClr val="FF0000"/>
              </a:solidFill>
            </a:endParaRPr>
          </a:p>
        </p:txBody>
      </p:sp>
      <p:sp>
        <p:nvSpPr>
          <p:cNvPr id="3" name="Content Placeholder 2"/>
          <p:cNvSpPr>
            <a:spLocks noGrp="1"/>
          </p:cNvSpPr>
          <p:nvPr>
            <p:ph idx="1"/>
          </p:nvPr>
        </p:nvSpPr>
        <p:spPr/>
        <p:txBody>
          <a:bodyPr>
            <a:normAutofit/>
          </a:bodyPr>
          <a:lstStyle/>
          <a:p>
            <a:pPr marL="914400" indent="-914400" algn="l" rtl="0">
              <a:buFont typeface="+mj-lt"/>
              <a:buAutoNum type="arabicPeriod"/>
            </a:pPr>
            <a:r>
              <a:rPr lang="en-US" sz="4800" b="1" dirty="0" smtClean="0">
                <a:solidFill>
                  <a:srgbClr val="0070C0"/>
                </a:solidFill>
              </a:rPr>
              <a:t>Sedative and hypnotic drugs</a:t>
            </a:r>
          </a:p>
          <a:p>
            <a:pPr marL="914400" indent="-914400" algn="l" rtl="0">
              <a:buFont typeface="+mj-lt"/>
              <a:buAutoNum type="arabicPeriod"/>
            </a:pPr>
            <a:r>
              <a:rPr lang="en-US" sz="4800" b="1" dirty="0" smtClean="0">
                <a:solidFill>
                  <a:srgbClr val="0070C0"/>
                </a:solidFill>
              </a:rPr>
              <a:t>Opioid analgesics</a:t>
            </a:r>
          </a:p>
          <a:p>
            <a:pPr marL="914400" indent="-914400" algn="l" rtl="0">
              <a:buFont typeface="+mj-lt"/>
              <a:buAutoNum type="arabicPeriod"/>
            </a:pPr>
            <a:r>
              <a:rPr lang="en-US" sz="4800" b="1" dirty="0" smtClean="0">
                <a:solidFill>
                  <a:srgbClr val="0070C0"/>
                </a:solidFill>
              </a:rPr>
              <a:t>Antidepressant drugs</a:t>
            </a:r>
          </a:p>
          <a:p>
            <a:pPr marL="914400" indent="-914400" algn="l" rtl="0">
              <a:buFont typeface="+mj-lt"/>
              <a:buAutoNum type="arabicPeriod"/>
            </a:pPr>
            <a:r>
              <a:rPr lang="en-US" sz="4800" b="1" dirty="0" smtClean="0">
                <a:solidFill>
                  <a:srgbClr val="0070C0"/>
                </a:solidFill>
              </a:rPr>
              <a:t>Antipsychotic drugs</a:t>
            </a:r>
            <a:endParaRPr lang="en-US" sz="4800" b="1" dirty="0">
              <a:solidFill>
                <a:srgbClr val="0070C0"/>
              </a:solidFill>
            </a:endParaRPr>
          </a:p>
        </p:txBody>
      </p:sp>
    </p:spTree>
    <p:extLst>
      <p:ext uri="{BB962C8B-B14F-4D97-AF65-F5344CB8AC3E}">
        <p14:creationId xmlns:p14="http://schemas.microsoft.com/office/powerpoint/2010/main" val="1044902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2495" y="530519"/>
            <a:ext cx="11004673" cy="5037229"/>
          </a:xfrm>
        </p:spPr>
        <p:txBody>
          <a:bodyPr>
            <a:noAutofit/>
          </a:bodyPr>
          <a:lstStyle/>
          <a:p>
            <a:pPr algn="just" rtl="0"/>
            <a:r>
              <a:rPr lang="en-US" sz="4300" dirty="0"/>
              <a:t>Therefore, common side effects associated with TCAs, such as orthostatic hypotension, sedation, dry mouth, and blurred vision, are not commonly seen with the SSRIs.</a:t>
            </a:r>
          </a:p>
          <a:p>
            <a:pPr algn="just" rtl="0"/>
            <a:r>
              <a:rPr lang="en-US" sz="4300" dirty="0"/>
              <a:t> Because they have different adverse effects and are relatively safe even in overdose, the SSRIs have largely replaced TCAs and monoamine oxidase inhibitors (MAOIs) as the drugs of choice in treating depression. </a:t>
            </a:r>
          </a:p>
        </p:txBody>
      </p:sp>
    </p:spTree>
    <p:extLst>
      <p:ext uri="{BB962C8B-B14F-4D97-AF65-F5344CB8AC3E}">
        <p14:creationId xmlns:p14="http://schemas.microsoft.com/office/powerpoint/2010/main" val="186662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221243" y="370234"/>
            <a:ext cx="10827178" cy="5037229"/>
          </a:xfrm>
        </p:spPr>
        <p:txBody>
          <a:bodyPr>
            <a:noAutofit/>
          </a:bodyPr>
          <a:lstStyle/>
          <a:p>
            <a:pPr marL="0" indent="0" algn="just" rtl="0">
              <a:buNone/>
            </a:pPr>
            <a:r>
              <a:rPr lang="en-US" sz="4700" b="1" dirty="0">
                <a:solidFill>
                  <a:srgbClr val="0070C0"/>
                </a:solidFill>
              </a:rPr>
              <a:t>    Therapeutic uses</a:t>
            </a:r>
            <a:endParaRPr lang="en-US" sz="4700" dirty="0">
              <a:solidFill>
                <a:srgbClr val="0070C0"/>
              </a:solidFill>
            </a:endParaRPr>
          </a:p>
          <a:p>
            <a:pPr marL="877573" indent="-877573" algn="just" rtl="0">
              <a:buFont typeface="+mj-lt"/>
              <a:buAutoNum type="arabicPeriod"/>
            </a:pPr>
            <a:r>
              <a:rPr lang="en-US" sz="4300" dirty="0"/>
              <a:t>depression is the primary indication for SSRIs. </a:t>
            </a:r>
          </a:p>
          <a:p>
            <a:pPr marL="877573" indent="-877573" algn="just" rtl="0">
              <a:buFont typeface="+mj-lt"/>
              <a:buAutoNum type="arabicPeriod"/>
            </a:pPr>
            <a:r>
              <a:rPr lang="en-US" sz="4300" dirty="0"/>
              <a:t> obsessive–compulsive disorder.</a:t>
            </a:r>
          </a:p>
          <a:p>
            <a:pPr marL="877573" indent="-877573" algn="just" rtl="0">
              <a:buFont typeface="+mj-lt"/>
              <a:buAutoNum type="arabicPeriod"/>
            </a:pPr>
            <a:r>
              <a:rPr lang="en-US" sz="4300" dirty="0"/>
              <a:t>panic disorder.</a:t>
            </a:r>
          </a:p>
          <a:p>
            <a:pPr marL="877573" indent="-877573" algn="just" rtl="0">
              <a:buFont typeface="+mj-lt"/>
              <a:buAutoNum type="arabicPeriod"/>
            </a:pPr>
            <a:r>
              <a:rPr lang="en-US" sz="4300" dirty="0"/>
              <a:t>generalized anxiety disorder.</a:t>
            </a:r>
          </a:p>
          <a:p>
            <a:pPr marL="877573" indent="-877573" algn="just" rtl="0">
              <a:buFont typeface="+mj-lt"/>
              <a:buAutoNum type="arabicPeriod"/>
            </a:pPr>
            <a:r>
              <a:rPr lang="en-US" sz="4300" dirty="0"/>
              <a:t>posttraumatic stress.</a:t>
            </a:r>
          </a:p>
          <a:p>
            <a:pPr marL="877573" indent="-877573" algn="just" rtl="0">
              <a:buFont typeface="+mj-lt"/>
              <a:buAutoNum type="arabicPeriod"/>
            </a:pPr>
            <a:r>
              <a:rPr lang="en-US" sz="4300" dirty="0"/>
              <a:t>social anxiety disorder, premenstrual </a:t>
            </a:r>
            <a:r>
              <a:rPr lang="en-US" sz="4300" dirty="0" err="1"/>
              <a:t>dysphoric</a:t>
            </a:r>
            <a:r>
              <a:rPr lang="en-US" sz="4300" dirty="0"/>
              <a:t> disorder.</a:t>
            </a:r>
          </a:p>
          <a:p>
            <a:pPr marL="877573" indent="-877573" algn="just" rtl="0">
              <a:buFont typeface="+mj-lt"/>
              <a:buAutoNum type="arabicPeriod"/>
            </a:pPr>
            <a:r>
              <a:rPr lang="en-US" sz="4300" dirty="0"/>
              <a:t>bulimia nervosa (</a:t>
            </a:r>
            <a:r>
              <a:rPr lang="en-US" sz="4300" i="1" dirty="0"/>
              <a:t>fluoxetine </a:t>
            </a:r>
            <a:r>
              <a:rPr lang="en-US" sz="4300" dirty="0"/>
              <a:t>is for bulimia). </a:t>
            </a:r>
          </a:p>
          <a:p>
            <a:pPr marL="877573" indent="-877573" algn="just">
              <a:buFont typeface="+mj-lt"/>
              <a:buAutoNum type="arabicPeriod"/>
            </a:pPr>
            <a:endParaRPr lang="en-US" sz="4300" dirty="0"/>
          </a:p>
        </p:txBody>
      </p:sp>
    </p:spTree>
    <p:extLst>
      <p:ext uri="{BB962C8B-B14F-4D97-AF65-F5344CB8AC3E}">
        <p14:creationId xmlns:p14="http://schemas.microsoft.com/office/powerpoint/2010/main" val="3180064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283" y="1171657"/>
            <a:ext cx="11020137" cy="5037229"/>
          </a:xfrm>
        </p:spPr>
        <p:txBody>
          <a:bodyPr>
            <a:normAutofit lnSpcReduction="10000"/>
          </a:bodyPr>
          <a:lstStyle/>
          <a:p>
            <a:pPr algn="just" rtl="0"/>
            <a:r>
              <a:rPr lang="en-US" sz="4300" dirty="0"/>
              <a:t>Antidepressants, including SSRIs, typically take at least 2 weeks to produce significant improvement in mood, and maximum benefit may require up to 12 weeks or more. Patients who do not respond to one antidepressant may respond to another, and approximately 80% or more will respond to at least one antidepressant drug.</a:t>
            </a:r>
          </a:p>
          <a:p>
            <a:pPr algn="just" rtl="0"/>
            <a:endParaRPr lang="en-US" sz="4300" dirty="0"/>
          </a:p>
        </p:txBody>
      </p:sp>
    </p:spTree>
    <p:extLst>
      <p:ext uri="{BB962C8B-B14F-4D97-AF65-F5344CB8AC3E}">
        <p14:creationId xmlns:p14="http://schemas.microsoft.com/office/powerpoint/2010/main" val="2731170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2495" y="450377"/>
            <a:ext cx="11004673" cy="5037229"/>
          </a:xfrm>
        </p:spPr>
        <p:txBody>
          <a:bodyPr>
            <a:noAutofit/>
          </a:bodyPr>
          <a:lstStyle/>
          <a:p>
            <a:pPr marL="0" indent="0" algn="just" rtl="0">
              <a:buNone/>
            </a:pPr>
            <a:r>
              <a:rPr lang="en-US" sz="5200" b="1" dirty="0">
                <a:solidFill>
                  <a:schemeClr val="tx2">
                    <a:lumMod val="60000"/>
                    <a:lumOff val="40000"/>
                  </a:schemeClr>
                </a:solidFill>
              </a:rPr>
              <a:t>      Adverse Effects </a:t>
            </a:r>
            <a:endParaRPr lang="en-US" sz="5200" dirty="0">
              <a:solidFill>
                <a:schemeClr val="tx2">
                  <a:lumMod val="60000"/>
                  <a:lumOff val="40000"/>
                </a:schemeClr>
              </a:solidFill>
            </a:endParaRPr>
          </a:p>
          <a:p>
            <a:pPr marL="877573" indent="-877573" algn="just" rtl="0">
              <a:buFont typeface="+mj-lt"/>
              <a:buAutoNum type="arabicPeriod"/>
            </a:pPr>
            <a:r>
              <a:rPr lang="en-US" sz="4300" dirty="0"/>
              <a:t>nausea, gastrointestinal upset, diarrhea, and other gastrointestinal symptoms.</a:t>
            </a:r>
          </a:p>
          <a:p>
            <a:pPr marL="877573" indent="-877573" algn="just" rtl="0">
              <a:buFont typeface="+mj-lt"/>
              <a:buAutoNum type="arabicPeriod"/>
            </a:pPr>
            <a:r>
              <a:rPr lang="en-US" sz="4300" dirty="0"/>
              <a:t>diminished sexual function and interest, loss of libido, delayed orgasm, or diminished arousal. </a:t>
            </a:r>
          </a:p>
        </p:txBody>
      </p:sp>
    </p:spTree>
    <p:extLst>
      <p:ext uri="{BB962C8B-B14F-4D97-AF65-F5344CB8AC3E}">
        <p14:creationId xmlns:p14="http://schemas.microsoft.com/office/powerpoint/2010/main" val="1467534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2495" y="530519"/>
            <a:ext cx="11004673" cy="5037229"/>
          </a:xfrm>
        </p:spPr>
        <p:txBody>
          <a:bodyPr>
            <a:noAutofit/>
          </a:bodyPr>
          <a:lstStyle/>
          <a:p>
            <a:pPr marL="0" indent="0" algn="just" rtl="0">
              <a:buNone/>
            </a:pPr>
            <a:r>
              <a:rPr lang="en-US" sz="4300" dirty="0"/>
              <a:t>3. headaches and insomnia or hypersomnia. </a:t>
            </a:r>
          </a:p>
          <a:p>
            <a:pPr marL="0" indent="0" algn="just" rtl="0">
              <a:buNone/>
            </a:pPr>
            <a:r>
              <a:rPr lang="en-US" sz="4300" dirty="0"/>
              <a:t>4. Sudden discontinuation of short half-life SSRIs such as paroxetine and sertraline is associated with a </a:t>
            </a:r>
            <a:r>
              <a:rPr lang="en-US" sz="4300" i="1" dirty="0"/>
              <a:t>discontinuation syndrome</a:t>
            </a:r>
            <a:r>
              <a:rPr lang="en-US" sz="4300" dirty="0"/>
              <a:t> in some patients characterized by dizziness, </a:t>
            </a:r>
            <a:r>
              <a:rPr lang="en-US" sz="4300" dirty="0" err="1"/>
              <a:t>paresthesias</a:t>
            </a:r>
            <a:r>
              <a:rPr lang="en-US" sz="4300" dirty="0"/>
              <a:t>, and other symptoms beginning 1 or 2 days after stopping the drug and persisting for 1 week or longer.</a:t>
            </a:r>
          </a:p>
          <a:p>
            <a:pPr algn="just" rtl="0"/>
            <a:endParaRPr lang="en-US" sz="4300" dirty="0"/>
          </a:p>
        </p:txBody>
      </p:sp>
    </p:spTree>
    <p:extLst>
      <p:ext uri="{BB962C8B-B14F-4D97-AF65-F5344CB8AC3E}">
        <p14:creationId xmlns:p14="http://schemas.microsoft.com/office/powerpoint/2010/main" val="434809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1243" y="209950"/>
            <a:ext cx="10827178" cy="5037229"/>
          </a:xfrm>
        </p:spPr>
        <p:txBody>
          <a:bodyPr>
            <a:noAutofit/>
          </a:bodyPr>
          <a:lstStyle/>
          <a:p>
            <a:pPr marL="0" indent="0" algn="just" rtl="0">
              <a:buNone/>
            </a:pPr>
            <a:r>
              <a:rPr lang="en-US" sz="4300" b="1" dirty="0">
                <a:solidFill>
                  <a:schemeClr val="accent2">
                    <a:lumMod val="75000"/>
                  </a:schemeClr>
                </a:solidFill>
              </a:rPr>
              <a:t>    Tricyclic antidepressants:</a:t>
            </a:r>
            <a:r>
              <a:rPr lang="en-US" sz="4300" dirty="0">
                <a:solidFill>
                  <a:schemeClr val="accent2">
                    <a:lumMod val="75000"/>
                  </a:schemeClr>
                </a:solidFill>
              </a:rPr>
              <a:t> </a:t>
            </a:r>
            <a:r>
              <a:rPr lang="en-US" sz="4300" b="1" dirty="0">
                <a:solidFill>
                  <a:schemeClr val="accent2">
                    <a:lumMod val="75000"/>
                  </a:schemeClr>
                </a:solidFill>
              </a:rPr>
              <a:t>amitriptyline,    </a:t>
            </a:r>
          </a:p>
          <a:p>
            <a:pPr marL="0" indent="0" algn="just" rtl="0">
              <a:buNone/>
            </a:pPr>
            <a:r>
              <a:rPr lang="en-US" sz="4300" b="1" dirty="0">
                <a:solidFill>
                  <a:schemeClr val="accent2">
                    <a:lumMod val="75000"/>
                  </a:schemeClr>
                </a:solidFill>
              </a:rPr>
              <a:t>     clomipramine, imipramine.</a:t>
            </a:r>
            <a:endParaRPr lang="en-US" sz="4300" dirty="0">
              <a:solidFill>
                <a:schemeClr val="accent2">
                  <a:lumMod val="75000"/>
                </a:schemeClr>
              </a:solidFill>
            </a:endParaRPr>
          </a:p>
          <a:p>
            <a:pPr marL="0" indent="0" algn="just" rtl="0">
              <a:buNone/>
            </a:pPr>
            <a:r>
              <a:rPr lang="en-US" sz="4300" dirty="0">
                <a:solidFill>
                  <a:schemeClr val="accent5">
                    <a:lumMod val="75000"/>
                  </a:schemeClr>
                </a:solidFill>
              </a:rPr>
              <a:t>  </a:t>
            </a:r>
            <a:r>
              <a:rPr lang="en-US" sz="4300" b="1" dirty="0">
                <a:solidFill>
                  <a:schemeClr val="accent5">
                    <a:lumMod val="75000"/>
                  </a:schemeClr>
                </a:solidFill>
              </a:rPr>
              <a:t>Mechanism of action</a:t>
            </a:r>
            <a:endParaRPr lang="en-US" sz="4300" dirty="0">
              <a:solidFill>
                <a:schemeClr val="accent5">
                  <a:lumMod val="75000"/>
                </a:schemeClr>
              </a:solidFill>
            </a:endParaRPr>
          </a:p>
          <a:p>
            <a:pPr marL="0" indent="0" algn="just" rtl="0">
              <a:buNone/>
            </a:pPr>
            <a:r>
              <a:rPr lang="en-US" sz="4300" dirty="0"/>
              <a:t>1. Inhibition of neurotransmitter reuptake: TCAs and</a:t>
            </a:r>
            <a:r>
              <a:rPr lang="en-US" sz="4300" i="1" dirty="0"/>
              <a:t> </a:t>
            </a:r>
            <a:r>
              <a:rPr lang="en-US" sz="4300" dirty="0"/>
              <a:t>are potent inhibitors of the neuronal reuptake of norepinephrine</a:t>
            </a:r>
            <a:r>
              <a:rPr lang="en-US" sz="4300" i="1" dirty="0"/>
              <a:t> </a:t>
            </a:r>
            <a:r>
              <a:rPr lang="en-US" sz="4300" dirty="0"/>
              <a:t>and serotonin into presynaptic nerve terminals. </a:t>
            </a:r>
          </a:p>
          <a:p>
            <a:pPr marL="0" indent="0" algn="just" rtl="0">
              <a:buNone/>
            </a:pPr>
            <a:r>
              <a:rPr lang="en-US" sz="4300" b="1" dirty="0"/>
              <a:t>2.</a:t>
            </a:r>
            <a:r>
              <a:rPr lang="en-US" sz="4300" dirty="0"/>
              <a:t> Blocking of receptors: TCAs also block serotonergic, α-adrenergic, histaminic, and muscarinic receptors. </a:t>
            </a:r>
            <a:r>
              <a:rPr lang="en-US" sz="4300" i="1" dirty="0"/>
              <a:t> </a:t>
            </a:r>
            <a:endParaRPr lang="en-US" sz="4300" dirty="0"/>
          </a:p>
          <a:p>
            <a:pPr algn="just"/>
            <a:endParaRPr lang="en-US" sz="4300" dirty="0"/>
          </a:p>
        </p:txBody>
      </p:sp>
    </p:spTree>
    <p:extLst>
      <p:ext uri="{BB962C8B-B14F-4D97-AF65-F5344CB8AC3E}">
        <p14:creationId xmlns:p14="http://schemas.microsoft.com/office/powerpoint/2010/main" val="35126985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000" y="290092"/>
            <a:ext cx="11004673" cy="5037229"/>
          </a:xfrm>
        </p:spPr>
        <p:txBody>
          <a:bodyPr>
            <a:noAutofit/>
          </a:bodyPr>
          <a:lstStyle/>
          <a:p>
            <a:pPr marL="0" indent="0" algn="just" rtl="0">
              <a:buNone/>
            </a:pPr>
            <a:r>
              <a:rPr lang="en-US" sz="5200" b="1" dirty="0">
                <a:solidFill>
                  <a:schemeClr val="accent5">
                    <a:lumMod val="75000"/>
                  </a:schemeClr>
                </a:solidFill>
              </a:rPr>
              <a:t>    </a:t>
            </a:r>
            <a:r>
              <a:rPr lang="en-US" sz="5700" b="1" dirty="0">
                <a:solidFill>
                  <a:schemeClr val="tx2">
                    <a:lumMod val="60000"/>
                    <a:lumOff val="40000"/>
                  </a:schemeClr>
                </a:solidFill>
              </a:rPr>
              <a:t>Actions</a:t>
            </a:r>
            <a:endParaRPr lang="en-US" sz="5200" dirty="0">
              <a:solidFill>
                <a:schemeClr val="tx2">
                  <a:lumMod val="60000"/>
                  <a:lumOff val="40000"/>
                </a:schemeClr>
              </a:solidFill>
            </a:endParaRPr>
          </a:p>
          <a:p>
            <a:pPr algn="just" rtl="0"/>
            <a:r>
              <a:rPr lang="en-US" sz="4300" dirty="0"/>
              <a:t>The TCA</a:t>
            </a:r>
            <a:r>
              <a:rPr lang="en-US" sz="4300" b="1" baseline="-25000" dirty="0"/>
              <a:t>s</a:t>
            </a:r>
            <a:r>
              <a:rPr lang="en-US" sz="4300" dirty="0"/>
              <a:t> elevate mood, improve mental alertness, increase physical activity, and reduce morbid preoccupation in 50% to 70% of individuals with major depression.</a:t>
            </a:r>
          </a:p>
          <a:p>
            <a:pPr algn="just" rtl="0"/>
            <a:r>
              <a:rPr lang="en-US" sz="4300" dirty="0"/>
              <a:t>The onset of the mood elevation is slow, requiring 2 weeks or longer. </a:t>
            </a:r>
          </a:p>
          <a:p>
            <a:pPr marL="0" indent="0" algn="just" rtl="0">
              <a:buNone/>
            </a:pPr>
            <a:endParaRPr lang="en-US" sz="4300" dirty="0"/>
          </a:p>
        </p:txBody>
      </p:sp>
    </p:spTree>
    <p:extLst>
      <p:ext uri="{BB962C8B-B14F-4D97-AF65-F5344CB8AC3E}">
        <p14:creationId xmlns:p14="http://schemas.microsoft.com/office/powerpoint/2010/main" val="4029504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solidFill>
                  <a:schemeClr val="tx2">
                    <a:lumMod val="60000"/>
                    <a:lumOff val="40000"/>
                  </a:schemeClr>
                </a:solidFill>
              </a:rPr>
              <a:t>Therapeutic uses</a:t>
            </a:r>
            <a:r>
              <a:rPr lang="en-US" dirty="0">
                <a:solidFill>
                  <a:schemeClr val="tx2">
                    <a:lumMod val="60000"/>
                    <a:lumOff val="40000"/>
                  </a:schemeClr>
                </a:solidFill>
              </a:rPr>
              <a:t/>
            </a:r>
            <a:br>
              <a:rPr lang="en-US" dirty="0">
                <a:solidFill>
                  <a:schemeClr val="tx2">
                    <a:lumMod val="60000"/>
                    <a:lumOff val="40000"/>
                  </a:schemeClr>
                </a:solidFill>
              </a:rPr>
            </a:br>
            <a:endParaRPr lang="en-US" dirty="0">
              <a:solidFill>
                <a:schemeClr val="tx2">
                  <a:lumMod val="60000"/>
                  <a:lumOff val="40000"/>
                </a:schemeClr>
              </a:solidFill>
            </a:endParaRPr>
          </a:p>
        </p:txBody>
      </p:sp>
      <p:sp>
        <p:nvSpPr>
          <p:cNvPr id="3" name="عنصر نائب للمحتوى 2"/>
          <p:cNvSpPr>
            <a:spLocks noGrp="1"/>
          </p:cNvSpPr>
          <p:nvPr>
            <p:ph idx="1"/>
          </p:nvPr>
        </p:nvSpPr>
        <p:spPr>
          <a:xfrm>
            <a:off x="22949" y="1412084"/>
            <a:ext cx="11004673" cy="5037229"/>
          </a:xfrm>
        </p:spPr>
        <p:txBody>
          <a:bodyPr>
            <a:noAutofit/>
          </a:bodyPr>
          <a:lstStyle/>
          <a:p>
            <a:pPr algn="just" rtl="0"/>
            <a:r>
              <a:rPr lang="en-US" sz="4300" dirty="0"/>
              <a:t>Treatment of  moderate to severe depression.  </a:t>
            </a:r>
          </a:p>
          <a:p>
            <a:pPr algn="just" rtl="0"/>
            <a:r>
              <a:rPr lang="en-US" sz="4300" i="1" dirty="0"/>
              <a:t>Imipramine </a:t>
            </a:r>
            <a:r>
              <a:rPr lang="en-US" sz="4300" dirty="0"/>
              <a:t>has been used to control children older than 6 years noc</a:t>
            </a:r>
            <a:r>
              <a:rPr lang="en-US" sz="4300" i="1" dirty="0"/>
              <a:t>turnal </a:t>
            </a:r>
            <a:r>
              <a:rPr lang="en-US" sz="4300" dirty="0"/>
              <a:t>enuresis</a:t>
            </a:r>
            <a:r>
              <a:rPr lang="en-US" sz="4300" i="1" dirty="0"/>
              <a:t> (</a:t>
            </a:r>
            <a:r>
              <a:rPr lang="en-US" sz="4300" dirty="0"/>
              <a:t>replaced by </a:t>
            </a:r>
            <a:r>
              <a:rPr lang="en-US" sz="4300" i="1" dirty="0" err="1"/>
              <a:t>desmopressin</a:t>
            </a:r>
            <a:r>
              <a:rPr lang="en-US" sz="4300" i="1" dirty="0"/>
              <a:t> </a:t>
            </a:r>
            <a:r>
              <a:rPr lang="en-US" sz="4300" dirty="0"/>
              <a:t>and </a:t>
            </a:r>
            <a:r>
              <a:rPr lang="en-US" sz="4300" dirty="0" err="1"/>
              <a:t>nonpharmacologic</a:t>
            </a:r>
            <a:r>
              <a:rPr lang="en-US" sz="4300" dirty="0"/>
              <a:t> treatments).</a:t>
            </a:r>
          </a:p>
          <a:p>
            <a:pPr algn="just" rtl="0"/>
            <a:r>
              <a:rPr lang="en-US" sz="4300" dirty="0"/>
              <a:t> </a:t>
            </a:r>
            <a:r>
              <a:rPr lang="en-US" sz="4300" i="1" dirty="0"/>
              <a:t>amitriptyline</a:t>
            </a:r>
            <a:r>
              <a:rPr lang="en-US" sz="4300" dirty="0"/>
              <a:t> prevent migraine</a:t>
            </a:r>
            <a:r>
              <a:rPr lang="en-US" sz="4300" i="1" dirty="0"/>
              <a:t> </a:t>
            </a:r>
            <a:r>
              <a:rPr lang="en-US" sz="4300" dirty="0"/>
              <a:t>headache and treat chronic pain syndromes such as neuropathic pain).</a:t>
            </a:r>
          </a:p>
          <a:p>
            <a:pPr algn="just"/>
            <a:endParaRPr lang="en-US" sz="4300" dirty="0"/>
          </a:p>
        </p:txBody>
      </p:sp>
    </p:spTree>
    <p:extLst>
      <p:ext uri="{BB962C8B-B14F-4D97-AF65-F5344CB8AC3E}">
        <p14:creationId xmlns:p14="http://schemas.microsoft.com/office/powerpoint/2010/main" val="1424107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62108"/>
            <a:ext cx="11137168" cy="5037229"/>
          </a:xfrm>
        </p:spPr>
        <p:txBody>
          <a:bodyPr>
            <a:noAutofit/>
          </a:bodyPr>
          <a:lstStyle/>
          <a:p>
            <a:pPr marL="0" indent="0" algn="just" rtl="0">
              <a:buNone/>
            </a:pPr>
            <a:r>
              <a:rPr lang="en-US" sz="4300" b="1" dirty="0">
                <a:solidFill>
                  <a:srgbClr val="FF0000"/>
                </a:solidFill>
              </a:rPr>
              <a:t>      Adverse effects</a:t>
            </a:r>
            <a:endParaRPr lang="en-US" sz="4300" dirty="0">
              <a:solidFill>
                <a:srgbClr val="FF0000"/>
              </a:solidFill>
            </a:endParaRPr>
          </a:p>
          <a:p>
            <a:pPr lvl="0" algn="just" rtl="0"/>
            <a:r>
              <a:rPr lang="en-US" sz="4300" dirty="0"/>
              <a:t>Blockade of muscarinic receptors leads to blurred vision, </a:t>
            </a:r>
            <a:r>
              <a:rPr lang="en-US" sz="4300" dirty="0" err="1"/>
              <a:t>xerostomia</a:t>
            </a:r>
            <a:r>
              <a:rPr lang="en-US" sz="4300" dirty="0"/>
              <a:t> (dry mouth), urinary retention, sinus tachycardia, constipation, and aggravation of angle-closure glaucoma. </a:t>
            </a:r>
          </a:p>
          <a:p>
            <a:pPr lvl="0" algn="just" rtl="0"/>
            <a:r>
              <a:rPr lang="en-US" sz="4300" dirty="0"/>
              <a:t>These agents affect cardiac conduction</a:t>
            </a:r>
            <a:r>
              <a:rPr lang="en-US" sz="4300" i="1" dirty="0"/>
              <a:t> </a:t>
            </a:r>
            <a:r>
              <a:rPr lang="en-US" sz="4300" dirty="0"/>
              <a:t>and may precipitate life-threatening arrhythmias in an overdose situation. </a:t>
            </a:r>
          </a:p>
          <a:p>
            <a:pPr algn="just"/>
            <a:endParaRPr lang="en-US" sz="4300" dirty="0"/>
          </a:p>
        </p:txBody>
      </p:sp>
    </p:spTree>
    <p:extLst>
      <p:ext uri="{BB962C8B-B14F-4D97-AF65-F5344CB8AC3E}">
        <p14:creationId xmlns:p14="http://schemas.microsoft.com/office/powerpoint/2010/main" val="1080403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023104"/>
            <a:ext cx="11137168" cy="5037229"/>
          </a:xfrm>
        </p:spPr>
        <p:txBody>
          <a:bodyPr>
            <a:normAutofit/>
          </a:bodyPr>
          <a:lstStyle/>
          <a:p>
            <a:pPr lvl="0" algn="just" rtl="0"/>
            <a:r>
              <a:rPr lang="en-US" sz="4300" dirty="0"/>
              <a:t>The TCAs also block α-adrenergic receptors, causing orthostatic hypotension, dizziness, and reflex tachycardia. </a:t>
            </a:r>
          </a:p>
          <a:p>
            <a:pPr lvl="0" algn="just" rtl="0"/>
            <a:r>
              <a:rPr lang="en-US" sz="4300" dirty="0"/>
              <a:t>H</a:t>
            </a:r>
            <a:r>
              <a:rPr lang="en-US" sz="4300" b="1" baseline="-25000" dirty="0"/>
              <a:t>1</a:t>
            </a:r>
            <a:r>
              <a:rPr lang="en-US" sz="4300" dirty="0"/>
              <a:t> antagonism by the TCAs is associated with sedation and weight gain.</a:t>
            </a:r>
          </a:p>
          <a:p>
            <a:pPr algn="just" rtl="0"/>
            <a:r>
              <a:rPr lang="en-US" sz="4300" dirty="0"/>
              <a:t> </a:t>
            </a:r>
          </a:p>
          <a:p>
            <a:endParaRPr lang="en-US" sz="4300" dirty="0"/>
          </a:p>
        </p:txBody>
      </p:sp>
    </p:spTree>
    <p:extLst>
      <p:ext uri="{BB962C8B-B14F-4D97-AF65-F5344CB8AC3E}">
        <p14:creationId xmlns:p14="http://schemas.microsoft.com/office/powerpoint/2010/main" val="2975509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3726" y="3335497"/>
            <a:ext cx="9579214" cy="1636083"/>
          </a:xfrm>
        </p:spPr>
        <p:txBody>
          <a:bodyPr>
            <a:noAutofit/>
          </a:bodyPr>
          <a:lstStyle/>
          <a:p>
            <a:r>
              <a:rPr lang="en-US" sz="8500" b="1" dirty="0">
                <a:solidFill>
                  <a:srgbClr val="FF0000"/>
                </a:solidFill>
              </a:rPr>
              <a:t>Antidepressant drugs</a:t>
            </a:r>
            <a:r>
              <a:rPr lang="en-US" sz="8500" dirty="0">
                <a:solidFill>
                  <a:srgbClr val="FF0000"/>
                </a:solidFill>
              </a:rPr>
              <a:t/>
            </a:r>
            <a:br>
              <a:rPr lang="en-US" sz="8500" dirty="0">
                <a:solidFill>
                  <a:srgbClr val="FF0000"/>
                </a:solidFill>
              </a:rPr>
            </a:br>
            <a:endParaRPr lang="en-US" sz="8500" dirty="0">
              <a:solidFill>
                <a:srgbClr val="FF0000"/>
              </a:solidFill>
            </a:endParaRPr>
          </a:p>
        </p:txBody>
      </p:sp>
    </p:spTree>
    <p:extLst>
      <p:ext uri="{BB962C8B-B14F-4D97-AF65-F5344CB8AC3E}">
        <p14:creationId xmlns:p14="http://schemas.microsoft.com/office/powerpoint/2010/main" val="1408783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2495" y="610661"/>
            <a:ext cx="11004673" cy="5037229"/>
          </a:xfrm>
        </p:spPr>
        <p:txBody>
          <a:bodyPr>
            <a:noAutofit/>
          </a:bodyPr>
          <a:lstStyle/>
          <a:p>
            <a:pPr marL="0" indent="0" algn="just" rtl="0">
              <a:buNone/>
            </a:pPr>
            <a:r>
              <a:rPr lang="en-US" b="1" dirty="0" smtClean="0">
                <a:solidFill>
                  <a:schemeClr val="tx2">
                    <a:lumMod val="60000"/>
                    <a:lumOff val="40000"/>
                  </a:schemeClr>
                </a:solidFill>
              </a:rPr>
              <a:t>    Adverse </a:t>
            </a:r>
            <a:r>
              <a:rPr lang="en-US" b="1" dirty="0">
                <a:solidFill>
                  <a:schemeClr val="tx2">
                    <a:lumMod val="60000"/>
                    <a:lumOff val="40000"/>
                  </a:schemeClr>
                </a:solidFill>
              </a:rPr>
              <a:t>effects</a:t>
            </a:r>
            <a:endParaRPr lang="en-US" dirty="0">
              <a:solidFill>
                <a:schemeClr val="tx2">
                  <a:lumMod val="60000"/>
                  <a:lumOff val="40000"/>
                </a:schemeClr>
              </a:solidFill>
            </a:endParaRPr>
          </a:p>
          <a:p>
            <a:pPr algn="just" rtl="0"/>
            <a:r>
              <a:rPr lang="en-US" dirty="0"/>
              <a:t>Severe side effects, due to </a:t>
            </a:r>
            <a:r>
              <a:rPr lang="en-US" b="1" dirty="0">
                <a:solidFill>
                  <a:srgbClr val="FF0000"/>
                </a:solidFill>
              </a:rPr>
              <a:t>drug–food</a:t>
            </a:r>
            <a:r>
              <a:rPr lang="en-US" dirty="0"/>
              <a:t> and </a:t>
            </a:r>
            <a:r>
              <a:rPr lang="en-US" b="1" dirty="0">
                <a:solidFill>
                  <a:schemeClr val="accent6">
                    <a:lumMod val="75000"/>
                  </a:schemeClr>
                </a:solidFill>
              </a:rPr>
              <a:t>drug–drug interactions</a:t>
            </a:r>
            <a:r>
              <a:rPr lang="en-US" dirty="0"/>
              <a:t>, limit the use of MAOIs. </a:t>
            </a:r>
            <a:endParaRPr lang="en-US" dirty="0" smtClean="0"/>
          </a:p>
          <a:p>
            <a:pPr algn="just" rtl="0"/>
            <a:r>
              <a:rPr lang="en-US" dirty="0" smtClean="0"/>
              <a:t>MAOIs </a:t>
            </a:r>
            <a:r>
              <a:rPr lang="en-US" dirty="0"/>
              <a:t>are associated with two classes of serious drug interactions</a:t>
            </a:r>
            <a:r>
              <a:rPr lang="en-US" dirty="0" smtClean="0"/>
              <a:t>.</a:t>
            </a:r>
          </a:p>
          <a:p>
            <a:pPr algn="just" rtl="0"/>
            <a:r>
              <a:rPr lang="en-US" dirty="0"/>
              <a:t>interaction of MAOIs with serotonergic agents including SSRIs, SNRIs, and most TCAs. combinations of an MAOI with a serotonergic agent may result in a life-threatening serotonin syndrome  which is caused by overstimulation of 5-HT receptors in the central gray nuclei and the medulla. </a:t>
            </a:r>
          </a:p>
          <a:p>
            <a:pPr algn="just"/>
            <a:endParaRPr lang="en-US" dirty="0"/>
          </a:p>
        </p:txBody>
      </p:sp>
    </p:spTree>
    <p:extLst>
      <p:ext uri="{BB962C8B-B14F-4D97-AF65-F5344CB8AC3E}">
        <p14:creationId xmlns:p14="http://schemas.microsoft.com/office/powerpoint/2010/main" val="2644387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1242" y="370234"/>
            <a:ext cx="10915926" cy="5037229"/>
          </a:xfrm>
        </p:spPr>
        <p:txBody>
          <a:bodyPr>
            <a:noAutofit/>
          </a:bodyPr>
          <a:lstStyle/>
          <a:p>
            <a:pPr algn="just" rtl="0"/>
            <a:r>
              <a:rPr lang="en-US" sz="4300" dirty="0"/>
              <a:t>when an MAOI is combined with </a:t>
            </a:r>
            <a:r>
              <a:rPr lang="en-US" sz="4300" dirty="0" err="1"/>
              <a:t>tyramine</a:t>
            </a:r>
            <a:r>
              <a:rPr lang="en-US" sz="4300" dirty="0"/>
              <a:t> in the diet or with sympathomimetic substrates of MAO. An MAOI prevents the breakdown of </a:t>
            </a:r>
            <a:r>
              <a:rPr lang="en-US" sz="4300" dirty="0" err="1"/>
              <a:t>tyramine</a:t>
            </a:r>
            <a:r>
              <a:rPr lang="en-US" sz="4300" dirty="0"/>
              <a:t> in the gut, and this results in high serum levels that enhance peripheral noradrenergic effects, including raising blood pressure dramatically. Patients on an MAOI who ingest large amounts of dietary </a:t>
            </a:r>
            <a:r>
              <a:rPr lang="en-US" sz="4300" dirty="0" err="1"/>
              <a:t>tyramine</a:t>
            </a:r>
            <a:r>
              <a:rPr lang="en-US" sz="4300" dirty="0"/>
              <a:t> may experience malignant hypertension and subsequently a stroke or myocardial infarction.</a:t>
            </a:r>
          </a:p>
        </p:txBody>
      </p:sp>
    </p:spTree>
    <p:extLst>
      <p:ext uri="{BB962C8B-B14F-4D97-AF65-F5344CB8AC3E}">
        <p14:creationId xmlns:p14="http://schemas.microsoft.com/office/powerpoint/2010/main" val="2715952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l" rtl="0"/>
            <a:r>
              <a:rPr lang="en-US" sz="4400" b="1" dirty="0" smtClean="0">
                <a:solidFill>
                  <a:srgbClr val="FF0000"/>
                </a:solidFill>
                <a:latin typeface="Times New Roman" pitchFamily="18" charset="0"/>
                <a:cs typeface="Times New Roman" pitchFamily="18" charset="0"/>
              </a:rPr>
              <a:t>Pathophysiology of Major Depression</a:t>
            </a:r>
          </a:p>
          <a:p>
            <a:pPr algn="l" rtl="0"/>
            <a:r>
              <a:rPr lang="en-US" sz="4400" b="1" dirty="0" smtClean="0">
                <a:latin typeface="Times New Roman" pitchFamily="18" charset="0"/>
                <a:cs typeface="Times New Roman" pitchFamily="18" charset="0"/>
              </a:rPr>
              <a:t>Classification of antidepressant drugs</a:t>
            </a:r>
          </a:p>
          <a:p>
            <a:pPr algn="l" rtl="0"/>
            <a:r>
              <a:rPr lang="en-US" sz="4400" b="1" dirty="0" smtClean="0">
                <a:solidFill>
                  <a:srgbClr val="00B050"/>
                </a:solidFill>
                <a:latin typeface="Times New Roman" pitchFamily="18" charset="0"/>
                <a:cs typeface="Times New Roman" pitchFamily="18" charset="0"/>
              </a:rPr>
              <a:t>Therapeutics </a:t>
            </a:r>
            <a:r>
              <a:rPr lang="en-US" sz="4400" b="1" dirty="0" smtClean="0">
                <a:solidFill>
                  <a:srgbClr val="00B050"/>
                </a:solidFill>
                <a:latin typeface="Times New Roman" pitchFamily="18" charset="0"/>
                <a:cs typeface="Times New Roman" pitchFamily="18" charset="0"/>
              </a:rPr>
              <a:t>uses and adverse effects </a:t>
            </a:r>
            <a:r>
              <a:rPr lang="en-US" sz="4400" b="1" dirty="0" smtClean="0">
                <a:solidFill>
                  <a:srgbClr val="00B050"/>
                </a:solidFill>
                <a:latin typeface="Times New Roman" pitchFamily="18" charset="0"/>
                <a:cs typeface="Times New Roman" pitchFamily="18" charset="0"/>
              </a:rPr>
              <a:t>of </a:t>
            </a:r>
            <a:r>
              <a:rPr lang="en-US" sz="4400" b="1" dirty="0">
                <a:solidFill>
                  <a:srgbClr val="00B050"/>
                </a:solidFill>
                <a:latin typeface="Times New Roman" pitchFamily="18" charset="0"/>
                <a:cs typeface="Times New Roman" pitchFamily="18" charset="0"/>
              </a:rPr>
              <a:t>Antidepressant drugs</a:t>
            </a:r>
          </a:p>
          <a:p>
            <a:pPr marL="0" indent="0" algn="l" rtl="0">
              <a:buNone/>
            </a:pPr>
            <a:r>
              <a:rPr lang="en-US" sz="4400" b="1" dirty="0" smtClean="0">
                <a:solidFill>
                  <a:srgbClr val="00B050"/>
                </a:solidFill>
                <a:latin typeface="Times New Roman" pitchFamily="18" charset="0"/>
                <a:cs typeface="Times New Roman" pitchFamily="18" charset="0"/>
              </a:rPr>
              <a:t> </a:t>
            </a:r>
            <a:endParaRPr lang="en-US" sz="4400" b="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389974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2495" y="542251"/>
            <a:ext cx="11137168" cy="5037229"/>
          </a:xfrm>
        </p:spPr>
        <p:txBody>
          <a:bodyPr>
            <a:noAutofit/>
          </a:bodyPr>
          <a:lstStyle/>
          <a:p>
            <a:pPr marL="0" indent="0" algn="just" rtl="0">
              <a:buNone/>
            </a:pPr>
            <a:r>
              <a:rPr lang="en-US" sz="5200" b="1" i="1" dirty="0">
                <a:solidFill>
                  <a:schemeClr val="accent6">
                    <a:lumMod val="75000"/>
                  </a:schemeClr>
                </a:solidFill>
                <a:latin typeface="Cambria" pitchFamily="18" charset="0"/>
              </a:rPr>
              <a:t>   Depression…..</a:t>
            </a:r>
            <a:endParaRPr lang="en-US" sz="4300" b="1" i="1" dirty="0">
              <a:solidFill>
                <a:schemeClr val="accent6">
                  <a:lumMod val="75000"/>
                </a:schemeClr>
              </a:solidFill>
              <a:latin typeface="Cambria" pitchFamily="18" charset="0"/>
            </a:endParaRPr>
          </a:p>
          <a:p>
            <a:pPr algn="just" rtl="0"/>
            <a:r>
              <a:rPr lang="en-US" sz="4300" dirty="0"/>
              <a:t>Depression  (Major depressive disorder (MDD) is a mental </a:t>
            </a:r>
            <a:r>
              <a:rPr lang="en-US" sz="4300" dirty="0">
                <a:latin typeface="Times New Roman" pitchFamily="18" charset="0"/>
                <a:cs typeface="Times New Roman" pitchFamily="18" charset="0"/>
              </a:rPr>
              <a:t>disorder</a:t>
            </a:r>
            <a:r>
              <a:rPr lang="en-US" sz="4300" dirty="0"/>
              <a:t> characterized by </a:t>
            </a:r>
            <a:r>
              <a:rPr lang="en-US" sz="4300" dirty="0" smtClean="0"/>
              <a:t>:-</a:t>
            </a:r>
            <a:endParaRPr lang="en-US" sz="4300" dirty="0"/>
          </a:p>
          <a:p>
            <a:pPr algn="just" rtl="0"/>
            <a:r>
              <a:rPr lang="en-US" sz="4300" dirty="0"/>
              <a:t>Feelings of sadness and hopelessness.</a:t>
            </a:r>
          </a:p>
          <a:p>
            <a:pPr algn="just" rtl="0"/>
            <a:r>
              <a:rPr lang="en-US" sz="4300" dirty="0"/>
              <a:t>disturbances in sleep and appetite. </a:t>
            </a:r>
          </a:p>
          <a:p>
            <a:pPr algn="just" rtl="0"/>
            <a:r>
              <a:rPr lang="en-US" sz="4300" dirty="0"/>
              <a:t>deficits in cognition and energy. </a:t>
            </a:r>
          </a:p>
          <a:p>
            <a:pPr algn="just" rtl="0"/>
            <a:r>
              <a:rPr lang="en-US" sz="4300" dirty="0"/>
              <a:t>Thoughts of guilt, worthlessness, and suicide are common. </a:t>
            </a:r>
          </a:p>
          <a:p>
            <a:pPr algn="just"/>
            <a:endParaRPr lang="en-US" sz="4300" dirty="0"/>
          </a:p>
        </p:txBody>
      </p:sp>
    </p:spTree>
    <p:extLst>
      <p:ext uri="{BB962C8B-B14F-4D97-AF65-F5344CB8AC3E}">
        <p14:creationId xmlns:p14="http://schemas.microsoft.com/office/powerpoint/2010/main" val="541097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63483" y="380393"/>
            <a:ext cx="10142697" cy="1272117"/>
          </a:xfrm>
        </p:spPr>
        <p:txBody>
          <a:bodyPr>
            <a:noAutofit/>
          </a:bodyPr>
          <a:lstStyle/>
          <a:p>
            <a:r>
              <a:rPr lang="en-US" sz="4300" b="1" dirty="0">
                <a:solidFill>
                  <a:schemeClr val="accent6">
                    <a:lumMod val="75000"/>
                  </a:schemeClr>
                </a:solidFill>
              </a:rPr>
              <a:t>Pathophysiology of Major Depression</a:t>
            </a:r>
            <a:r>
              <a:rPr lang="en-US" sz="4300" dirty="0">
                <a:solidFill>
                  <a:schemeClr val="accent6">
                    <a:lumMod val="75000"/>
                  </a:schemeClr>
                </a:solidFill>
              </a:rPr>
              <a:t/>
            </a:r>
            <a:br>
              <a:rPr lang="en-US" sz="4300" dirty="0">
                <a:solidFill>
                  <a:schemeClr val="accent6">
                    <a:lumMod val="75000"/>
                  </a:schemeClr>
                </a:solidFill>
              </a:rPr>
            </a:br>
            <a:endParaRPr lang="en-US" sz="4300" dirty="0">
              <a:solidFill>
                <a:schemeClr val="accent6">
                  <a:lumMod val="75000"/>
                </a:schemeClr>
              </a:solidFill>
            </a:endParaRPr>
          </a:p>
        </p:txBody>
      </p:sp>
      <p:sp>
        <p:nvSpPr>
          <p:cNvPr id="3" name="عنصر نائب للمحتوى 2"/>
          <p:cNvSpPr>
            <a:spLocks noGrp="1"/>
          </p:cNvSpPr>
          <p:nvPr>
            <p:ph idx="1"/>
          </p:nvPr>
        </p:nvSpPr>
        <p:spPr>
          <a:xfrm>
            <a:off x="132495" y="1251799"/>
            <a:ext cx="11004673" cy="5037229"/>
          </a:xfrm>
        </p:spPr>
        <p:txBody>
          <a:bodyPr>
            <a:noAutofit/>
          </a:bodyPr>
          <a:lstStyle/>
          <a:p>
            <a:pPr algn="just" rtl="0"/>
            <a:r>
              <a:rPr lang="en-US" sz="4300" b="1" dirty="0" err="1">
                <a:solidFill>
                  <a:srgbClr val="0070C0"/>
                </a:solidFill>
                <a:latin typeface="Times New Roman" pitchFamily="18" charset="0"/>
                <a:cs typeface="Times New Roman" pitchFamily="18" charset="0"/>
              </a:rPr>
              <a:t>Neurotrophic</a:t>
            </a:r>
            <a:r>
              <a:rPr lang="en-US" sz="4300" b="1" dirty="0">
                <a:solidFill>
                  <a:srgbClr val="0070C0"/>
                </a:solidFill>
                <a:latin typeface="Times New Roman" pitchFamily="18" charset="0"/>
                <a:cs typeface="Times New Roman" pitchFamily="18" charset="0"/>
              </a:rPr>
              <a:t> Hypothesis</a:t>
            </a:r>
            <a:r>
              <a:rPr lang="en-US" sz="4300" dirty="0">
                <a:solidFill>
                  <a:srgbClr val="0070C0"/>
                </a:solidFill>
                <a:latin typeface="Times New Roman" pitchFamily="18" charset="0"/>
                <a:cs typeface="Times New Roman" pitchFamily="18" charset="0"/>
              </a:rPr>
              <a:t> </a:t>
            </a:r>
            <a:r>
              <a:rPr lang="en-US" sz="4300" b="1" dirty="0">
                <a:solidFill>
                  <a:srgbClr val="00B050"/>
                </a:solidFill>
                <a:latin typeface="Times New Roman" pitchFamily="18" charset="0"/>
                <a:cs typeface="Times New Roman" pitchFamily="18" charset="0"/>
              </a:rPr>
              <a:t>brain-derived </a:t>
            </a:r>
            <a:r>
              <a:rPr lang="en-US" sz="4300" b="1" dirty="0" err="1">
                <a:solidFill>
                  <a:srgbClr val="00B050"/>
                </a:solidFill>
                <a:latin typeface="Times New Roman" pitchFamily="18" charset="0"/>
                <a:cs typeface="Times New Roman" pitchFamily="18" charset="0"/>
              </a:rPr>
              <a:t>neurotrophic</a:t>
            </a:r>
            <a:r>
              <a:rPr lang="en-US" sz="4300" b="1" dirty="0">
                <a:solidFill>
                  <a:srgbClr val="00B050"/>
                </a:solidFill>
                <a:latin typeface="Times New Roman" pitchFamily="18" charset="0"/>
                <a:cs typeface="Times New Roman" pitchFamily="18" charset="0"/>
              </a:rPr>
              <a:t> factor (BDNF)</a:t>
            </a:r>
            <a:r>
              <a:rPr lang="en-US" sz="4300" dirty="0">
                <a:latin typeface="Times New Roman" pitchFamily="18" charset="0"/>
                <a:cs typeface="Times New Roman" pitchFamily="18" charset="0"/>
              </a:rPr>
              <a:t> are critical in the regulation of neural plasticity, resilience, and neurogenesis. </a:t>
            </a:r>
          </a:p>
          <a:p>
            <a:pPr algn="just" rtl="0"/>
            <a:r>
              <a:rPr lang="en-US" sz="4300" dirty="0">
                <a:latin typeface="Times New Roman" pitchFamily="18" charset="0"/>
                <a:cs typeface="Times New Roman" pitchFamily="18" charset="0"/>
              </a:rPr>
              <a:t>depression is associated with the loss of </a:t>
            </a:r>
            <a:r>
              <a:rPr lang="en-US" sz="4300" dirty="0" err="1">
                <a:latin typeface="Times New Roman" pitchFamily="18" charset="0"/>
                <a:cs typeface="Times New Roman" pitchFamily="18" charset="0"/>
              </a:rPr>
              <a:t>neurotrophic</a:t>
            </a:r>
            <a:r>
              <a:rPr lang="en-US" sz="4300" dirty="0">
                <a:latin typeface="Times New Roman" pitchFamily="18" charset="0"/>
                <a:cs typeface="Times New Roman" pitchFamily="18" charset="0"/>
              </a:rPr>
              <a:t> support and that effective antidepressant therapies increase neurogenesis and synaptic connectivity in cortical areas such as the hippocampus.</a:t>
            </a:r>
          </a:p>
          <a:p>
            <a:pPr algn="just"/>
            <a:endParaRPr lang="en-US" sz="4300" dirty="0">
              <a:latin typeface="Times New Roman" pitchFamily="18" charset="0"/>
              <a:cs typeface="Times New Roman" pitchFamily="18" charset="0"/>
            </a:endParaRPr>
          </a:p>
        </p:txBody>
      </p:sp>
    </p:spTree>
    <p:extLst>
      <p:ext uri="{BB962C8B-B14F-4D97-AF65-F5344CB8AC3E}">
        <p14:creationId xmlns:p14="http://schemas.microsoft.com/office/powerpoint/2010/main" val="445695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453" y="209950"/>
            <a:ext cx="8697243" cy="7303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706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309" y="1023104"/>
            <a:ext cx="11009111" cy="5037229"/>
          </a:xfrm>
        </p:spPr>
        <p:txBody>
          <a:bodyPr>
            <a:noAutofit/>
          </a:bodyPr>
          <a:lstStyle/>
          <a:p>
            <a:pPr algn="just" rtl="0">
              <a:buFont typeface="Wingdings" pitchFamily="2" charset="2"/>
              <a:buChar char="v"/>
            </a:pPr>
            <a:r>
              <a:rPr lang="en-US" sz="4300" b="1" dirty="0">
                <a:solidFill>
                  <a:srgbClr val="00B050"/>
                </a:solidFill>
                <a:latin typeface="Times New Roman" pitchFamily="18" charset="0"/>
                <a:cs typeface="Times New Roman" pitchFamily="18" charset="0"/>
              </a:rPr>
              <a:t>     The monoamine hypothesis</a:t>
            </a:r>
            <a:r>
              <a:rPr lang="en-US" sz="4300" dirty="0">
                <a:solidFill>
                  <a:srgbClr val="00B050"/>
                </a:solidFill>
                <a:latin typeface="Times New Roman" pitchFamily="18" charset="0"/>
                <a:cs typeface="Times New Roman" pitchFamily="18" charset="0"/>
              </a:rPr>
              <a:t> </a:t>
            </a:r>
          </a:p>
          <a:p>
            <a:pPr algn="just" rtl="0"/>
            <a:r>
              <a:rPr lang="en-US" sz="4300" dirty="0">
                <a:latin typeface="Times New Roman" pitchFamily="18" charset="0"/>
                <a:cs typeface="Times New Roman" pitchFamily="18" charset="0"/>
              </a:rPr>
              <a:t>deficiency in the amount or function of cortical and limbic </a:t>
            </a:r>
            <a:r>
              <a:rPr lang="en-US" sz="4300" b="1" dirty="0">
                <a:solidFill>
                  <a:srgbClr val="0070C0"/>
                </a:solidFill>
                <a:latin typeface="Times New Roman" pitchFamily="18" charset="0"/>
                <a:cs typeface="Times New Roman" pitchFamily="18" charset="0"/>
              </a:rPr>
              <a:t>serotonin (5-HT), norepinephrine (NE), and dopamine (DA). </a:t>
            </a:r>
          </a:p>
          <a:p>
            <a:pPr algn="just" rtl="0"/>
            <a:r>
              <a:rPr lang="en-US" sz="4300" dirty="0">
                <a:latin typeface="Times New Roman" pitchFamily="18" charset="0"/>
                <a:cs typeface="Times New Roman" pitchFamily="18" charset="0"/>
              </a:rPr>
              <a:t>monoamine hypothesis is the fact that all available antidepressants  enhance the synaptic availability of 5-HT, norepinephrine, or dopamine. </a:t>
            </a:r>
          </a:p>
          <a:p>
            <a:pPr algn="just" rtl="0"/>
            <a:endParaRPr lang="en-US" sz="4300" dirty="0">
              <a:latin typeface="Times New Roman" pitchFamily="18" charset="0"/>
              <a:cs typeface="Times New Roman" pitchFamily="18" charset="0"/>
            </a:endParaRPr>
          </a:p>
        </p:txBody>
      </p:sp>
    </p:spTree>
    <p:extLst>
      <p:ext uri="{BB962C8B-B14F-4D97-AF65-F5344CB8AC3E}">
        <p14:creationId xmlns:p14="http://schemas.microsoft.com/office/powerpoint/2010/main" val="252935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2495" y="942962"/>
            <a:ext cx="10886273" cy="5037229"/>
          </a:xfrm>
        </p:spPr>
        <p:txBody>
          <a:bodyPr>
            <a:noAutofit/>
          </a:bodyPr>
          <a:lstStyle/>
          <a:p>
            <a:pPr algn="just" rtl="0">
              <a:buFont typeface="Wingdings" pitchFamily="2" charset="2"/>
              <a:buChar char="v"/>
            </a:pPr>
            <a:r>
              <a:rPr lang="en-US" sz="4300" dirty="0">
                <a:latin typeface="Times New Roman" pitchFamily="18" charset="0"/>
                <a:cs typeface="Times New Roman" pitchFamily="18" charset="0"/>
              </a:rPr>
              <a:t> Antidepressants drugs classified into:- </a:t>
            </a:r>
          </a:p>
          <a:p>
            <a:pPr marL="0" indent="0" algn="just" rtl="0">
              <a:buNone/>
            </a:pPr>
            <a:r>
              <a:rPr lang="en-US" sz="4300" b="1" dirty="0">
                <a:solidFill>
                  <a:srgbClr val="0070C0"/>
                </a:solidFill>
                <a:latin typeface="Times New Roman" pitchFamily="18" charset="0"/>
                <a:cs typeface="Times New Roman" pitchFamily="18" charset="0"/>
              </a:rPr>
              <a:t>1- selective serotonin reuptake inhibitors (SSRIs):</a:t>
            </a:r>
            <a:r>
              <a:rPr lang="en-US" sz="4300" b="1" dirty="0">
                <a:latin typeface="Times New Roman" pitchFamily="18" charset="0"/>
                <a:cs typeface="Times New Roman" pitchFamily="18" charset="0"/>
              </a:rPr>
              <a:t> </a:t>
            </a:r>
            <a:r>
              <a:rPr lang="en-US" sz="4300" dirty="0">
                <a:latin typeface="Times New Roman" pitchFamily="18" charset="0"/>
                <a:cs typeface="Times New Roman" pitchFamily="18" charset="0"/>
              </a:rPr>
              <a:t>as </a:t>
            </a:r>
            <a:r>
              <a:rPr lang="en-US" sz="4300" dirty="0" err="1">
                <a:latin typeface="Times New Roman" pitchFamily="18" charset="0"/>
                <a:cs typeface="Times New Roman" pitchFamily="18" charset="0"/>
              </a:rPr>
              <a:t>flouxitien</a:t>
            </a:r>
            <a:r>
              <a:rPr lang="en-US" sz="4300" dirty="0">
                <a:latin typeface="Times New Roman" pitchFamily="18" charset="0"/>
                <a:cs typeface="Times New Roman" pitchFamily="18" charset="0"/>
              </a:rPr>
              <a:t>, Paroxetine, and Sertraline</a:t>
            </a:r>
          </a:p>
          <a:p>
            <a:pPr marL="0" indent="0" algn="just" rtl="0">
              <a:buNone/>
            </a:pPr>
            <a:r>
              <a:rPr lang="en-US" sz="4300" b="1" dirty="0">
                <a:solidFill>
                  <a:srgbClr val="0070C0"/>
                </a:solidFill>
                <a:latin typeface="Times New Roman" pitchFamily="18" charset="0"/>
                <a:cs typeface="Times New Roman" pitchFamily="18" charset="0"/>
              </a:rPr>
              <a:t>2- Tricyclic antidepressants:</a:t>
            </a:r>
            <a:r>
              <a:rPr lang="en-US" sz="4300" dirty="0">
                <a:solidFill>
                  <a:srgbClr val="0070C0"/>
                </a:solidFill>
                <a:latin typeface="Times New Roman" pitchFamily="18" charset="0"/>
                <a:cs typeface="Times New Roman" pitchFamily="18" charset="0"/>
              </a:rPr>
              <a:t> </a:t>
            </a:r>
            <a:r>
              <a:rPr lang="en-US" sz="4300" dirty="0">
                <a:latin typeface="Times New Roman" pitchFamily="18" charset="0"/>
                <a:cs typeface="Times New Roman" pitchFamily="18" charset="0"/>
              </a:rPr>
              <a:t> as amitriptyline, clomipramine, and imipramine.</a:t>
            </a:r>
          </a:p>
          <a:p>
            <a:pPr marL="0" indent="0" algn="just" rtl="0">
              <a:buNone/>
            </a:pPr>
            <a:r>
              <a:rPr lang="en-US" sz="4300" b="1" dirty="0">
                <a:solidFill>
                  <a:srgbClr val="0070C0"/>
                </a:solidFill>
                <a:latin typeface="Times New Roman" pitchFamily="18" charset="0"/>
                <a:cs typeface="Times New Roman" pitchFamily="18" charset="0"/>
              </a:rPr>
              <a:t>3- </a:t>
            </a:r>
            <a:r>
              <a:rPr lang="en-US" sz="4300" b="1" dirty="0" err="1">
                <a:solidFill>
                  <a:srgbClr val="0070C0"/>
                </a:solidFill>
                <a:latin typeface="Times New Roman" pitchFamily="18" charset="0"/>
                <a:cs typeface="Times New Roman" pitchFamily="18" charset="0"/>
              </a:rPr>
              <a:t>monamine</a:t>
            </a:r>
            <a:r>
              <a:rPr lang="en-US" sz="4300" b="1" dirty="0">
                <a:solidFill>
                  <a:srgbClr val="0070C0"/>
                </a:solidFill>
                <a:latin typeface="Times New Roman" pitchFamily="18" charset="0"/>
                <a:cs typeface="Times New Roman" pitchFamily="18" charset="0"/>
              </a:rPr>
              <a:t> oxidase </a:t>
            </a:r>
            <a:r>
              <a:rPr lang="en-US" sz="4300" b="1" dirty="0" err="1">
                <a:solidFill>
                  <a:srgbClr val="0070C0"/>
                </a:solidFill>
                <a:latin typeface="Times New Roman" pitchFamily="18" charset="0"/>
                <a:cs typeface="Times New Roman" pitchFamily="18" charset="0"/>
              </a:rPr>
              <a:t>inhipitors</a:t>
            </a:r>
            <a:r>
              <a:rPr lang="en-US" sz="4300" b="1" dirty="0">
                <a:solidFill>
                  <a:srgbClr val="0070C0"/>
                </a:solidFill>
                <a:latin typeface="Times New Roman" pitchFamily="18" charset="0"/>
                <a:cs typeface="Times New Roman" pitchFamily="18" charset="0"/>
              </a:rPr>
              <a:t> (MAOI</a:t>
            </a:r>
            <a:r>
              <a:rPr lang="en-US" sz="4300" b="1" baseline="-25000" dirty="0">
                <a:solidFill>
                  <a:srgbClr val="0070C0"/>
                </a:solidFill>
                <a:latin typeface="Times New Roman" pitchFamily="18" charset="0"/>
                <a:cs typeface="Times New Roman" pitchFamily="18" charset="0"/>
              </a:rPr>
              <a:t>S</a:t>
            </a:r>
            <a:r>
              <a:rPr lang="en-US" sz="4300" b="1" dirty="0">
                <a:solidFill>
                  <a:srgbClr val="0070C0"/>
                </a:solidFill>
                <a:latin typeface="Times New Roman" pitchFamily="18" charset="0"/>
                <a:cs typeface="Times New Roman" pitchFamily="18" charset="0"/>
              </a:rPr>
              <a:t>):</a:t>
            </a:r>
            <a:r>
              <a:rPr lang="en-US" sz="4300" dirty="0">
                <a:solidFill>
                  <a:srgbClr val="0070C0"/>
                </a:solidFill>
                <a:latin typeface="Times New Roman" pitchFamily="18" charset="0"/>
                <a:cs typeface="Times New Roman" pitchFamily="18" charset="0"/>
              </a:rPr>
              <a:t> </a:t>
            </a:r>
            <a:r>
              <a:rPr lang="en-US" sz="4300" dirty="0">
                <a:latin typeface="Times New Roman" pitchFamily="18" charset="0"/>
                <a:cs typeface="Times New Roman" pitchFamily="18" charset="0"/>
              </a:rPr>
              <a:t>as </a:t>
            </a:r>
            <a:r>
              <a:rPr lang="en-US" sz="4300" dirty="0" err="1">
                <a:latin typeface="Times New Roman" pitchFamily="18" charset="0"/>
                <a:cs typeface="Times New Roman" pitchFamily="18" charset="0"/>
              </a:rPr>
              <a:t>Selegiline</a:t>
            </a:r>
            <a:r>
              <a:rPr lang="en-US" sz="4300" dirty="0">
                <a:latin typeface="Times New Roman" pitchFamily="18" charset="0"/>
                <a:cs typeface="Times New Roman" pitchFamily="18" charset="0"/>
              </a:rPr>
              <a:t>, Tranylcypromine .</a:t>
            </a:r>
          </a:p>
          <a:p>
            <a:pPr marL="0" indent="0" algn="just" rtl="0">
              <a:buNone/>
            </a:pPr>
            <a:r>
              <a:rPr lang="en-US" sz="4300" b="1" dirty="0">
                <a:latin typeface="Times New Roman" pitchFamily="18" charset="0"/>
                <a:cs typeface="Times New Roman" pitchFamily="18" charset="0"/>
              </a:rPr>
              <a:t> </a:t>
            </a:r>
            <a:endParaRPr lang="en-US" sz="4300" dirty="0">
              <a:latin typeface="Times New Roman" pitchFamily="18" charset="0"/>
              <a:cs typeface="Times New Roman" pitchFamily="18" charset="0"/>
            </a:endParaRPr>
          </a:p>
          <a:p>
            <a:pPr algn="just"/>
            <a:endParaRPr lang="en-US" sz="4300" dirty="0">
              <a:latin typeface="Times New Roman" pitchFamily="18" charset="0"/>
              <a:cs typeface="Times New Roman" pitchFamily="18" charset="0"/>
            </a:endParaRPr>
          </a:p>
        </p:txBody>
      </p:sp>
    </p:spTree>
    <p:extLst>
      <p:ext uri="{BB962C8B-B14F-4D97-AF65-F5344CB8AC3E}">
        <p14:creationId xmlns:p14="http://schemas.microsoft.com/office/powerpoint/2010/main" val="4220312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1243" y="941388"/>
            <a:ext cx="10827178" cy="1272117"/>
          </a:xfrm>
        </p:spPr>
        <p:txBody>
          <a:bodyPr>
            <a:normAutofit fontScale="90000"/>
          </a:bodyPr>
          <a:lstStyle/>
          <a:p>
            <a:pPr algn="l"/>
            <a:r>
              <a:rPr lang="en-US" b="1" dirty="0">
                <a:solidFill>
                  <a:schemeClr val="accent2"/>
                </a:solidFill>
                <a:latin typeface="Times New Roman" pitchFamily="18" charset="0"/>
                <a:cs typeface="Times New Roman" pitchFamily="18" charset="0"/>
              </a:rPr>
              <a:t>1- selective serotonin reuptake inhibitors (SSRIs)</a:t>
            </a:r>
            <a:r>
              <a:rPr lang="en-US" dirty="0">
                <a:solidFill>
                  <a:schemeClr val="accent2"/>
                </a:solidFill>
                <a:latin typeface="Times New Roman" pitchFamily="18" charset="0"/>
                <a:cs typeface="Times New Roman" pitchFamily="18" charset="0"/>
              </a:rPr>
              <a:t/>
            </a:r>
            <a:br>
              <a:rPr lang="en-US" dirty="0">
                <a:solidFill>
                  <a:schemeClr val="accent2"/>
                </a:solidFill>
                <a:latin typeface="Times New Roman" pitchFamily="18" charset="0"/>
                <a:cs typeface="Times New Roman" pitchFamily="18" charset="0"/>
              </a:rPr>
            </a:br>
            <a:endParaRPr lang="en-US" dirty="0">
              <a:solidFill>
                <a:schemeClr val="accent2"/>
              </a:solidFill>
              <a:latin typeface="Times New Roman" pitchFamily="18" charset="0"/>
              <a:cs typeface="Times New Roman" pitchFamily="18" charset="0"/>
            </a:endParaRPr>
          </a:p>
        </p:txBody>
      </p:sp>
      <p:sp>
        <p:nvSpPr>
          <p:cNvPr id="3" name="عنصر نائب للمحتوى 2"/>
          <p:cNvSpPr>
            <a:spLocks noGrp="1"/>
          </p:cNvSpPr>
          <p:nvPr>
            <p:ph idx="1"/>
          </p:nvPr>
        </p:nvSpPr>
        <p:spPr>
          <a:xfrm>
            <a:off x="-1723" y="2465664"/>
            <a:ext cx="11138891" cy="5037229"/>
          </a:xfrm>
        </p:spPr>
        <p:txBody>
          <a:bodyPr>
            <a:noAutofit/>
          </a:bodyPr>
          <a:lstStyle/>
          <a:p>
            <a:pPr algn="just" rtl="0"/>
            <a:r>
              <a:rPr lang="en-US" sz="4300" dirty="0">
                <a:latin typeface="Times New Roman" pitchFamily="18" charset="0"/>
                <a:cs typeface="Times New Roman" pitchFamily="18" charset="0"/>
              </a:rPr>
              <a:t>specifically inhibit </a:t>
            </a:r>
            <a:r>
              <a:rPr lang="en-US" sz="4300" b="1" dirty="0">
                <a:solidFill>
                  <a:srgbClr val="00B050"/>
                </a:solidFill>
                <a:latin typeface="Times New Roman" pitchFamily="18" charset="0"/>
                <a:cs typeface="Times New Roman" pitchFamily="18" charset="0"/>
              </a:rPr>
              <a:t>serotonin reuptake</a:t>
            </a:r>
            <a:r>
              <a:rPr lang="en-US" sz="4300" dirty="0">
                <a:latin typeface="Times New Roman" pitchFamily="18" charset="0"/>
                <a:cs typeface="Times New Roman" pitchFamily="18" charset="0"/>
              </a:rPr>
              <a:t>, leading to </a:t>
            </a:r>
            <a:r>
              <a:rPr lang="en-US" sz="4300" dirty="0" smtClean="0">
                <a:latin typeface="Times New Roman" pitchFamily="18" charset="0"/>
                <a:cs typeface="Times New Roman" pitchFamily="18" charset="0"/>
              </a:rPr>
              <a:t>increased </a:t>
            </a:r>
            <a:r>
              <a:rPr lang="en-US" sz="4300" dirty="0">
                <a:latin typeface="Times New Roman" pitchFamily="18" charset="0"/>
                <a:cs typeface="Times New Roman" pitchFamily="18" charset="0"/>
              </a:rPr>
              <a:t>concentrations of the neurotransmitter in the synaptic cleft.</a:t>
            </a:r>
          </a:p>
          <a:p>
            <a:pPr algn="just" rtl="0"/>
            <a:r>
              <a:rPr lang="en-US" sz="4300" dirty="0">
                <a:latin typeface="Times New Roman" pitchFamily="18" charset="0"/>
                <a:cs typeface="Times New Roman" pitchFamily="18" charset="0"/>
              </a:rPr>
              <a:t> the </a:t>
            </a:r>
            <a:r>
              <a:rPr lang="en-US" sz="4300" b="1" dirty="0">
                <a:solidFill>
                  <a:srgbClr val="00B050"/>
                </a:solidFill>
                <a:latin typeface="Times New Roman" pitchFamily="18" charset="0"/>
                <a:cs typeface="Times New Roman" pitchFamily="18" charset="0"/>
              </a:rPr>
              <a:t>SSRIs</a:t>
            </a:r>
            <a:r>
              <a:rPr lang="en-US" sz="4300" dirty="0">
                <a:latin typeface="Times New Roman" pitchFamily="18" charset="0"/>
                <a:cs typeface="Times New Roman" pitchFamily="18" charset="0"/>
              </a:rPr>
              <a:t> have little blocking activity at muscarinic, α-adrenergic, and histaminic H1 receptors. </a:t>
            </a:r>
          </a:p>
          <a:p>
            <a:pPr algn="just" rtl="0"/>
            <a:endParaRPr lang="en-US" sz="4300" dirty="0">
              <a:latin typeface="Times New Roman" pitchFamily="18" charset="0"/>
              <a:cs typeface="Times New Roman" pitchFamily="18" charset="0"/>
            </a:endParaRPr>
          </a:p>
        </p:txBody>
      </p:sp>
    </p:spTree>
    <p:extLst>
      <p:ext uri="{BB962C8B-B14F-4D97-AF65-F5344CB8AC3E}">
        <p14:creationId xmlns:p14="http://schemas.microsoft.com/office/powerpoint/2010/main" val="648392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TotalTime>
  <Words>897</Words>
  <Application>Microsoft Office PowerPoint</Application>
  <PresentationFormat>Custom</PresentationFormat>
  <Paragraphs>69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سمة Office</vt:lpstr>
      <vt:lpstr>Drugs acting on CNS</vt:lpstr>
      <vt:lpstr>Antidepressant drugs </vt:lpstr>
      <vt:lpstr>PowerPoint Presentation</vt:lpstr>
      <vt:lpstr>PowerPoint Presentation</vt:lpstr>
      <vt:lpstr>Pathophysiology of Major Depression </vt:lpstr>
      <vt:lpstr>PowerPoint Presentation</vt:lpstr>
      <vt:lpstr>PowerPoint Presentation</vt:lpstr>
      <vt:lpstr>PowerPoint Presentation</vt:lpstr>
      <vt:lpstr>1- selective serotonin reuptake inhibitors (SSRIs)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Therapeutic uses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Antidepressant drugs </dc:title>
  <dc:creator>acer</dc:creator>
  <cp:lastModifiedBy>DR.Ahmed Saker 2o1O</cp:lastModifiedBy>
  <cp:revision>26</cp:revision>
  <dcterms:created xsi:type="dcterms:W3CDTF">2016-12-08T18:09:29Z</dcterms:created>
  <dcterms:modified xsi:type="dcterms:W3CDTF">2018-11-26T14:46:42Z</dcterms:modified>
</cp:coreProperties>
</file>